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8" r:id="rId5"/>
    <p:sldMasterId id="2147483676" r:id="rId6"/>
  </p:sldMasterIdLst>
  <p:notesMasterIdLst>
    <p:notesMasterId r:id="rId25"/>
  </p:notesMasterIdLst>
  <p:sldIdLst>
    <p:sldId id="256" r:id="rId7"/>
    <p:sldId id="661" r:id="rId8"/>
    <p:sldId id="719" r:id="rId9"/>
    <p:sldId id="648" r:id="rId10"/>
    <p:sldId id="647" r:id="rId11"/>
    <p:sldId id="662" r:id="rId12"/>
    <p:sldId id="270" r:id="rId13"/>
    <p:sldId id="271" r:id="rId14"/>
    <p:sldId id="272" r:id="rId15"/>
    <p:sldId id="663" r:id="rId16"/>
    <p:sldId id="715" r:id="rId17"/>
    <p:sldId id="716" r:id="rId18"/>
    <p:sldId id="717" r:id="rId19"/>
    <p:sldId id="718" r:id="rId20"/>
    <p:sldId id="720" r:id="rId21"/>
    <p:sldId id="721" r:id="rId22"/>
    <p:sldId id="279" r:id="rId23"/>
    <p:sldId id="259" r:id="rId24"/>
  </p:sldIdLst>
  <p:sldSz cx="12192000" cy="6858000"/>
  <p:notesSz cx="6858000" cy="9144000"/>
  <p:embeddedFontLst>
    <p:embeddedFont>
      <p:font typeface="Visby Round CF" panose="020F0000000000000000" charset="0"/>
      <p:regular r:id="rId26"/>
      <p:bold r:id="rId27"/>
      <p:italic r:id="rId28"/>
      <p:boldItalic r:id="rId29"/>
    </p:embeddedFont>
    <p:embeddedFont>
      <p:font typeface="Visby Round CF DemiBold" panose="020F0000000000000000" charset="0"/>
      <p:bold r:id="rId30"/>
      <p:boldItalic r:id="rId31"/>
    </p:embeddedFont>
    <p:embeddedFont>
      <p:font typeface="Visby CF Bold" panose="020B0604020202020204" charset="0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33"/>
    <a:srgbClr val="F4A144"/>
    <a:srgbClr val="08752F"/>
    <a:srgbClr val="000066"/>
    <a:srgbClr val="FDD21C"/>
    <a:srgbClr val="3E99D6"/>
    <a:srgbClr val="297CBF"/>
    <a:srgbClr val="3497D2"/>
    <a:srgbClr val="217FC2"/>
    <a:srgbClr val="219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6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52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E4B5E-0FDD-4365-A58B-83FC26C722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9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Sep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Oct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09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A4AFBB-4DE4-4BDC-8855-E908E7576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10" y="322262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Sep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rtuk.org.uk/getting-treatment/inclisira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rtuk.org.uk/getting-treatment/inclisira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athy.pogson@porthosp.nhs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23" y="2787744"/>
            <a:ext cx="7510069" cy="559463"/>
          </a:xfrm>
        </p:spPr>
        <p:txBody>
          <a:bodyPr>
            <a:normAutofit/>
          </a:bodyPr>
          <a:lstStyle/>
          <a:p>
            <a:r>
              <a:rPr lang="en-GB" dirty="0"/>
              <a:t>Welcome to the December Q&amp;A!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Nov Q&amp;A - Topic: Open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45880-CD61-092A-BA71-96A7D7CD3A68}"/>
              </a:ext>
            </a:extLst>
          </p:cNvPr>
          <p:cNvSpPr txBox="1"/>
          <p:nvPr/>
        </p:nvSpPr>
        <p:spPr>
          <a:xfrm>
            <a:off x="970397" y="3535321"/>
            <a:ext cx="86182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Trusts represented today include: North Bristol, Cambridge</a:t>
            </a:r>
            <a:r>
              <a:rPr lang="en-GB" b="1" dirty="0" smtClean="0"/>
              <a:t>, Oxford, NNUH, Devon, Imperial, Salford, Brighton, Royal Free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F4A2-2508-6A1D-AA3D-7B639E09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Salford –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etelcalcetide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, big drop in phosphate.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Not seen by other trusts, only profound drops in calcium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RFH –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any experience in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Filgotinib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in dialysis?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Not seen by other units yet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NNUH – patient on phenytoin and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itraconazole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, relapsing, should you increase the steroid dose?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Don’t routinely change doses, change according to response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Guys – test doses for ATG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Always use test doses – not in SPC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First dose given more slowly at Bristol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Oxford – always used to give test dose but now so infrequent don’t tend to 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RFH – give test dose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Manchester – no test dose but first dose over 12 hours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Brighton – no test doses, patients fine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1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Oxford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–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hlinkClick r:id="rId2"/>
              </a:rPr>
              <a:t>Inclisiran</a:t>
            </a:r>
            <a:r>
              <a:rPr lang="en-GB" dirty="0" smtClean="0">
                <a:hlinkClick r:id="rId2"/>
              </a:rPr>
              <a:t> </a:t>
            </a:r>
            <a:endParaRPr lang="en-GB" dirty="0">
              <a:hlinkClick r:id="rId2"/>
            </a:endParaRP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Does it cause renal function to drop off? No signs of this for their patient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New drug for lowering cholesterol</a:t>
            </a:r>
          </a:p>
          <a:p>
            <a:pPr marL="539705" lvl="1" indent="-179705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No experiences yet</a:t>
            </a:r>
          </a:p>
          <a:p>
            <a:pPr marL="539705" lvl="1" indent="-179705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RPG Oct Q&amp;A - Topic: Open Session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Derby – calculating renal function</a:t>
            </a:r>
          </a:p>
          <a:p>
            <a:pPr lvl="1"/>
            <a:r>
              <a:rPr lang="en-GB" dirty="0" smtClean="0"/>
              <a:t>When to calculate renal function, which calculation to use, how to teach junior pharmacists, when to reduce drug dosing</a:t>
            </a:r>
          </a:p>
          <a:p>
            <a:pPr lvl="1"/>
            <a:r>
              <a:rPr lang="en-GB" dirty="0" smtClean="0"/>
              <a:t>Old drugs have been validated against </a:t>
            </a:r>
            <a:r>
              <a:rPr lang="en-GB" dirty="0" err="1" smtClean="0"/>
              <a:t>Cockroft</a:t>
            </a:r>
            <a:r>
              <a:rPr lang="en-GB" dirty="0" smtClean="0"/>
              <a:t> and Gault, not a good measure of renal function</a:t>
            </a:r>
          </a:p>
          <a:p>
            <a:pPr lvl="1"/>
            <a:r>
              <a:rPr lang="en-GB" dirty="0" smtClean="0"/>
              <a:t>For toxic narrow TDM drug, use </a:t>
            </a:r>
            <a:r>
              <a:rPr lang="en-GB" dirty="0" err="1" smtClean="0"/>
              <a:t>Cockroft</a:t>
            </a:r>
            <a:r>
              <a:rPr lang="en-GB" dirty="0" smtClean="0"/>
              <a:t> and Gault</a:t>
            </a:r>
          </a:p>
          <a:p>
            <a:pPr lvl="1"/>
            <a:r>
              <a:rPr lang="en-GB" dirty="0" smtClean="0"/>
              <a:t>Must take extremes of body weight into account</a:t>
            </a:r>
          </a:p>
          <a:p>
            <a:pPr lvl="1"/>
            <a:r>
              <a:rPr lang="en-GB" dirty="0" smtClean="0"/>
              <a:t>Caution using </a:t>
            </a:r>
            <a:r>
              <a:rPr lang="en-GB" dirty="0" err="1" smtClean="0"/>
              <a:t>eGFR</a:t>
            </a:r>
            <a:r>
              <a:rPr lang="en-GB" dirty="0" smtClean="0"/>
              <a:t> in older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35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– New Qu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01763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 smtClean="0">
                <a:hlinkClick r:id="rId2"/>
              </a:rPr>
              <a:t>Steroid dosing post transplant kidney embolization?</a:t>
            </a:r>
          </a:p>
          <a:p>
            <a:pPr marL="539705" lvl="1" indent="-179705"/>
            <a:r>
              <a:rPr lang="en-GB" dirty="0" smtClean="0">
                <a:hlinkClick r:id="rId2"/>
              </a:rPr>
              <a:t> ?logic for indication</a:t>
            </a:r>
          </a:p>
          <a:p>
            <a:pPr marL="539705" lvl="1" indent="-179705"/>
            <a:r>
              <a:rPr lang="en-GB" dirty="0" smtClean="0">
                <a:hlinkClick r:id="rId2"/>
              </a:rPr>
              <a:t>Not seen routinely elsewhere</a:t>
            </a:r>
            <a:endParaRPr lang="en-GB" dirty="0">
              <a:hlinkClick r:id="rId2"/>
            </a:endParaRPr>
          </a:p>
          <a:p>
            <a:pPr marL="539705" lvl="1" indent="-179705"/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B3B8-EA43-5C7D-BDE7-6613E258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0" y="342708"/>
            <a:ext cx="9540000" cy="1260475"/>
          </a:xfrm>
        </p:spPr>
        <p:txBody>
          <a:bodyPr/>
          <a:lstStyle/>
          <a:p>
            <a:r>
              <a:rPr lang="en-GB" b="1" dirty="0"/>
              <a:t>December Q&amp;A -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1C44-5B11-E89E-67A8-43C27AC7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8FAE-58B7-DA9A-94D6-B095298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804B-DCBD-5803-C651-F7575693BD89}"/>
              </a:ext>
            </a:extLst>
          </p:cNvPr>
          <p:cNvSpPr txBox="1"/>
          <p:nvPr/>
        </p:nvSpPr>
        <p:spPr>
          <a:xfrm>
            <a:off x="500020" y="1694315"/>
            <a:ext cx="451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8752F"/>
                </a:solidFill>
              </a:rPr>
              <a:t>Thank you for attending!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CCE3-D940-F879-A439-D929C66CE0B2}"/>
              </a:ext>
            </a:extLst>
          </p:cNvPr>
          <p:cNvSpPr txBox="1"/>
          <p:nvPr/>
        </p:nvSpPr>
        <p:spPr>
          <a:xfrm>
            <a:off x="2055800" y="2811927"/>
            <a:ext cx="942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Next Q&amp;A: Tuesday 16</a:t>
            </a:r>
            <a:r>
              <a:rPr lang="en-GB" sz="3600" b="1" baseline="30000" dirty="0">
                <a:solidFill>
                  <a:schemeClr val="accent1"/>
                </a:solidFill>
              </a:rPr>
              <a:t>th</a:t>
            </a:r>
            <a:r>
              <a:rPr lang="en-GB" sz="3600" b="1" dirty="0">
                <a:solidFill>
                  <a:schemeClr val="accent1"/>
                </a:solidFill>
              </a:rPr>
              <a:t> January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A83CE-8B97-6859-3146-6DC673E03BAE}"/>
              </a:ext>
            </a:extLst>
          </p:cNvPr>
          <p:cNvSpPr txBox="1"/>
          <p:nvPr/>
        </p:nvSpPr>
        <p:spPr>
          <a:xfrm>
            <a:off x="2055801" y="3963356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Keep in touch </a:t>
            </a:r>
            <a:r>
              <a:rPr lang="en-GB" dirty="0"/>
              <a:t>throughout the month on </a:t>
            </a:r>
            <a:r>
              <a:rPr lang="en-GB" b="1" dirty="0"/>
              <a:t>WhatsApp Q&amp;A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&gt;100 participants throughout UK and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real time forum for clinical Q’s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consider joining!</a:t>
            </a:r>
          </a:p>
        </p:txBody>
      </p:sp>
    </p:spTree>
    <p:extLst>
      <p:ext uri="{BB962C8B-B14F-4D97-AF65-F5344CB8AC3E}">
        <p14:creationId xmlns:p14="http://schemas.microsoft.com/office/powerpoint/2010/main" val="123631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Oct Q&amp;A - Topic: Open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0B17C-20F2-3C4E-AB9E-709CCAD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24329"/>
            <a:ext cx="11161100" cy="4681537"/>
          </a:xfrm>
        </p:spPr>
        <p:txBody>
          <a:bodyPr>
            <a:normAutofit/>
          </a:bodyPr>
          <a:lstStyle/>
          <a:p>
            <a:pPr marL="360000" lvl="1" indent="0">
              <a:buNone/>
            </a:pPr>
            <a:endParaRPr lang="en-GB" dirty="0"/>
          </a:p>
          <a:p>
            <a:r>
              <a:rPr lang="en-GB" dirty="0"/>
              <a:t>Reminder to check your RPG membership is up to date</a:t>
            </a:r>
          </a:p>
          <a:p>
            <a:pPr lvl="1"/>
            <a:r>
              <a:rPr lang="en-GB" dirty="0"/>
              <a:t>Large number of lapsed memberships, currently being checked against the Q&amp;A </a:t>
            </a:r>
            <a:r>
              <a:rPr lang="en-GB" dirty="0" err="1"/>
              <a:t>whastapp</a:t>
            </a:r>
            <a:r>
              <a:rPr lang="en-GB" dirty="0"/>
              <a:t> group list</a:t>
            </a:r>
          </a:p>
          <a:p>
            <a:endParaRPr lang="en-GB" dirty="0"/>
          </a:p>
          <a:p>
            <a:r>
              <a:rPr lang="en-GB" b="1" dirty="0"/>
              <a:t>RPG conference 2024 11</a:t>
            </a:r>
            <a:r>
              <a:rPr lang="en-GB" b="1" baseline="30000" dirty="0"/>
              <a:t>th</a:t>
            </a:r>
            <a:r>
              <a:rPr lang="en-GB" b="1" dirty="0"/>
              <a:t>/12</a:t>
            </a:r>
            <a:r>
              <a:rPr lang="en-GB" b="1" baseline="30000" dirty="0"/>
              <a:t>th</a:t>
            </a:r>
            <a:r>
              <a:rPr lang="en-GB" b="1" dirty="0"/>
              <a:t> October </a:t>
            </a:r>
            <a:r>
              <a:rPr lang="en-GB" dirty="0"/>
              <a:t>- save the date!!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Birmingham Arden Hotel 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UK Kidney week 10-12</a:t>
            </a:r>
            <a:r>
              <a:rPr lang="en-GB" b="1" baseline="30000" dirty="0">
                <a:sym typeface="Wingdings" panose="05000000000000000000" pitchFamily="2" charset="2"/>
              </a:rPr>
              <a:t>th</a:t>
            </a:r>
            <a:r>
              <a:rPr lang="en-GB" b="1" dirty="0">
                <a:sym typeface="Wingdings" panose="05000000000000000000" pitchFamily="2" charset="2"/>
              </a:rPr>
              <a:t> June 2024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Edinburgh Conference Centre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Liaise with Cathy </a:t>
            </a:r>
            <a:r>
              <a:rPr lang="en-GB" dirty="0" err="1">
                <a:sym typeface="Wingdings" panose="05000000000000000000" pitchFamily="2" charset="2"/>
              </a:rPr>
              <a:t>Pogson</a:t>
            </a:r>
            <a:r>
              <a:rPr lang="en-GB" dirty="0">
                <a:sym typeface="Wingdings" panose="05000000000000000000" pitchFamily="2" charset="2"/>
              </a:rPr>
              <a:t> to get involved (</a:t>
            </a:r>
            <a:r>
              <a:rPr lang="en-GB" dirty="0">
                <a:hlinkClick r:id="rId2"/>
              </a:rPr>
              <a:t>cathy.pogson@porthosp.nhs.uk</a:t>
            </a:r>
            <a:r>
              <a:rPr lang="en-GB" dirty="0"/>
              <a:t>)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r>
              <a:rPr lang="en-GB" dirty="0"/>
              <a:t>Weekly teams chat for advanced/consultant portfolios</a:t>
            </a:r>
          </a:p>
          <a:p>
            <a:pPr lvl="1"/>
            <a:r>
              <a:rPr lang="en-GB" dirty="0"/>
              <a:t>Email </a:t>
            </a:r>
            <a:r>
              <a:rPr lang="en-GB" dirty="0">
                <a:hlinkClick r:id="rId2"/>
              </a:rPr>
              <a:t>cathy.pogson@porthosp.nhs.uk</a:t>
            </a:r>
            <a:r>
              <a:rPr lang="en-GB" dirty="0"/>
              <a:t> if you would like to join</a:t>
            </a:r>
          </a:p>
        </p:txBody>
      </p:sp>
    </p:spTree>
    <p:extLst>
      <p:ext uri="{BB962C8B-B14F-4D97-AF65-F5344CB8AC3E}">
        <p14:creationId xmlns:p14="http://schemas.microsoft.com/office/powerpoint/2010/main" val="91153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24329"/>
            <a:ext cx="11161100" cy="4681537"/>
          </a:xfrm>
        </p:spPr>
        <p:txBody>
          <a:bodyPr>
            <a:normAutofit/>
          </a:bodyPr>
          <a:lstStyle/>
          <a:p>
            <a:pPr marL="360000" lvl="1" indent="0">
              <a:buNone/>
            </a:pPr>
            <a:endParaRPr lang="en-GB" dirty="0"/>
          </a:p>
          <a:p>
            <a:r>
              <a:rPr lang="en-GB" dirty="0"/>
              <a:t>NICE TA: Empagliflozin - expected 20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pPr lvl="1"/>
            <a:r>
              <a:rPr lang="en-GB" dirty="0" smtClean="0"/>
              <a:t>CKD/DKD/Proteinuria</a:t>
            </a:r>
          </a:p>
          <a:p>
            <a:pPr lvl="1"/>
            <a:r>
              <a:rPr lang="en-GB" dirty="0" smtClean="0"/>
              <a:t>RPG have responded to confusion related emails</a:t>
            </a:r>
          </a:p>
          <a:p>
            <a:pPr lvl="1"/>
            <a:r>
              <a:rPr lang="en-GB" dirty="0" smtClean="0"/>
              <a:t>Plenty of CKD pathways</a:t>
            </a:r>
            <a:endParaRPr lang="en-GB" dirty="0"/>
          </a:p>
          <a:p>
            <a:endParaRPr lang="en-GB" dirty="0"/>
          </a:p>
          <a:p>
            <a:r>
              <a:rPr lang="en-GB" dirty="0"/>
              <a:t>NICE TA: </a:t>
            </a:r>
            <a:r>
              <a:rPr lang="en-GB" dirty="0">
                <a:sym typeface="Wingdings" panose="05000000000000000000" pitchFamily="2" charset="2"/>
              </a:rPr>
              <a:t>Budesonide (</a:t>
            </a:r>
            <a:r>
              <a:rPr lang="en-GB" dirty="0" err="1">
                <a:sym typeface="Wingdings" panose="05000000000000000000" pitchFamily="2" charset="2"/>
              </a:rPr>
              <a:t>Nefocon</a:t>
            </a:r>
            <a:r>
              <a:rPr lang="en-GB" dirty="0">
                <a:sym typeface="Wingdings" panose="05000000000000000000" pitchFamily="2" charset="2"/>
              </a:rPr>
              <a:t>) expected 20</a:t>
            </a:r>
            <a:r>
              <a:rPr lang="en-GB" baseline="30000" dirty="0">
                <a:sym typeface="Wingdings" panose="05000000000000000000" pitchFamily="2" charset="2"/>
              </a:rPr>
              <a:t>th</a:t>
            </a:r>
            <a:r>
              <a:rPr lang="en-GB" dirty="0">
                <a:sym typeface="Wingdings" panose="05000000000000000000" pitchFamily="2" charset="2"/>
              </a:rPr>
              <a:t> December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IgA </a:t>
            </a:r>
            <a:r>
              <a:rPr lang="en-GB" dirty="0" smtClean="0">
                <a:sym typeface="Wingdings" panose="05000000000000000000" pitchFamily="2" charset="2"/>
              </a:rPr>
              <a:t>Nephropathy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Awaiting news re </a:t>
            </a:r>
            <a:r>
              <a:rPr lang="en-GB" dirty="0" err="1" smtClean="0">
                <a:sym typeface="Wingdings" panose="05000000000000000000" pitchFamily="2" charset="2"/>
              </a:rPr>
              <a:t>Blueteq</a:t>
            </a:r>
            <a:r>
              <a:rPr lang="en-GB" dirty="0" smtClean="0">
                <a:sym typeface="Wingdings" panose="05000000000000000000" pitchFamily="2" charset="2"/>
              </a:rPr>
              <a:t> approval required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UKKA Expressions of interest: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PD guidelines (closed)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BBV guidelines (due soon)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MPT Chair for patient education committee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MPT Chair for IPC</a:t>
            </a:r>
          </a:p>
        </p:txBody>
      </p:sp>
    </p:spTree>
    <p:extLst>
      <p:ext uri="{BB962C8B-B14F-4D97-AF65-F5344CB8AC3E}">
        <p14:creationId xmlns:p14="http://schemas.microsoft.com/office/powerpoint/2010/main" val="315202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UKKA membership - Please can all members log into the website to check your renewal status</a:t>
            </a:r>
          </a:p>
          <a:p>
            <a:pPr lvl="1"/>
            <a:r>
              <a:rPr lang="en-GB" dirty="0"/>
              <a:t>A number of </a:t>
            </a:r>
            <a:r>
              <a:rPr lang="en-GB" dirty="0" err="1"/>
              <a:t>Whatsapp</a:t>
            </a:r>
            <a:r>
              <a:rPr lang="en-GB" dirty="0"/>
              <a:t> members have lapsed membership and we are working to ensure all active Q&amp;A members have a current membership</a:t>
            </a:r>
          </a:p>
          <a:p>
            <a:pPr lvl="2"/>
            <a:r>
              <a:rPr lang="en-GB" dirty="0"/>
              <a:t>Check your contact emails +/- spam boxes as some of the renewals appear to be going there</a:t>
            </a:r>
          </a:p>
          <a:p>
            <a:pPr lvl="2"/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83E1A-755F-D52F-1BA7-98A4D283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2" y="2889250"/>
            <a:ext cx="8117310" cy="325901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94818F0-60E8-CC36-6C3D-1D0752F61083}"/>
              </a:ext>
            </a:extLst>
          </p:cNvPr>
          <p:cNvSpPr/>
          <p:nvPr/>
        </p:nvSpPr>
        <p:spPr>
          <a:xfrm>
            <a:off x="5606308" y="4882393"/>
            <a:ext cx="978408" cy="4846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DF3B60F-B09C-F7BE-5EE0-3E81CC917990}"/>
              </a:ext>
            </a:extLst>
          </p:cNvPr>
          <p:cNvSpPr/>
          <p:nvPr/>
        </p:nvSpPr>
        <p:spPr>
          <a:xfrm>
            <a:off x="4840694" y="3238150"/>
            <a:ext cx="444268" cy="73139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0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EB72-DA71-3AE3-A12F-F33F5FAF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Problems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690C-FD4F-F6AA-B0E2-7620A43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66C0-733F-A58F-B57F-21FF30EA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DAA8D-BF1B-2FED-A78D-EF0EEDDA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60539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/>
              <a:t>Alteplase OOS again</a:t>
            </a:r>
            <a:endParaRPr lang="en-US" dirty="0"/>
          </a:p>
          <a:p>
            <a:pPr marL="179705" indent="-179705"/>
            <a:r>
              <a:rPr lang="en-GB" dirty="0"/>
              <a:t>Bumetanide tablets OOS until January 2024</a:t>
            </a:r>
          </a:p>
          <a:p>
            <a:pPr marL="179705" indent="-179705"/>
            <a:r>
              <a:rPr lang="en-GB" dirty="0" err="1"/>
              <a:t>Ketovit</a:t>
            </a:r>
            <a:r>
              <a:rPr lang="en-GB" dirty="0"/>
              <a:t> – use </a:t>
            </a:r>
            <a:r>
              <a:rPr lang="en-GB" dirty="0" err="1"/>
              <a:t>Dalivet</a:t>
            </a:r>
            <a:r>
              <a:rPr lang="en-GB" dirty="0"/>
              <a:t>/</a:t>
            </a:r>
            <a:r>
              <a:rPr lang="en-GB" dirty="0" err="1"/>
              <a:t>Abidec</a:t>
            </a:r>
            <a:r>
              <a:rPr lang="en-GB" dirty="0"/>
              <a:t> drops </a:t>
            </a:r>
          </a:p>
          <a:p>
            <a:pPr marL="179705" indent="-179705"/>
            <a:r>
              <a:rPr lang="en-GB" dirty="0"/>
              <a:t>Vanquoral 25mg – resolved</a:t>
            </a:r>
          </a:p>
          <a:p>
            <a:pPr marL="179705" indent="-179705"/>
            <a:r>
              <a:rPr lang="en-GB" dirty="0" err="1"/>
              <a:t>Rixathon</a:t>
            </a:r>
            <a:r>
              <a:rPr lang="en-GB" dirty="0"/>
              <a:t> supply disruption - ? Resolved</a:t>
            </a:r>
          </a:p>
          <a:p>
            <a:pPr marL="179705" indent="-179705"/>
            <a:r>
              <a:rPr lang="en-GB" dirty="0"/>
              <a:t>10% </a:t>
            </a:r>
            <a:r>
              <a:rPr lang="en-GB" dirty="0" smtClean="0"/>
              <a:t>Mannitol</a:t>
            </a:r>
          </a:p>
          <a:p>
            <a:pPr marL="539705" lvl="1" indent="-179705"/>
            <a:r>
              <a:rPr lang="en-GB" dirty="0" smtClean="0"/>
              <a:t>Sometimes used at time of transplant, limited impact</a:t>
            </a:r>
            <a:endParaRPr lang="en-GB" dirty="0"/>
          </a:p>
          <a:p>
            <a:pPr marL="179705" indent="-179705"/>
            <a:r>
              <a:rPr lang="en-GB" dirty="0" err="1"/>
              <a:t>Belzer</a:t>
            </a:r>
            <a:r>
              <a:rPr lang="en-GB" dirty="0"/>
              <a:t> MPS (perfusion fluid for machines</a:t>
            </a:r>
            <a:r>
              <a:rPr lang="en-GB" dirty="0" smtClean="0"/>
              <a:t>)</a:t>
            </a:r>
          </a:p>
          <a:p>
            <a:pPr marL="539705" lvl="1" indent="-179705"/>
            <a:r>
              <a:rPr lang="en-GB" dirty="0" smtClean="0"/>
              <a:t>resolved</a:t>
            </a:r>
            <a:endParaRPr lang="en-GB" dirty="0"/>
          </a:p>
          <a:p>
            <a:pPr marL="179705" indent="-17970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8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49447"/>
            <a:ext cx="9540000" cy="1260475"/>
          </a:xfrm>
        </p:spPr>
        <p:txBody>
          <a:bodyPr/>
          <a:lstStyle/>
          <a:p>
            <a:r>
              <a:rPr lang="en-GB" b="1" dirty="0"/>
              <a:t>Q&amp;A Themes - Guidelines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0802076" cy="4922254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/>
              <a:t>Gentamicin in HD</a:t>
            </a:r>
          </a:p>
          <a:p>
            <a:pPr marL="179705" indent="-179705"/>
            <a:r>
              <a:rPr lang="en-GB" dirty="0" err="1"/>
              <a:t>Etelcalcetide</a:t>
            </a:r>
            <a:r>
              <a:rPr lang="en-GB" dirty="0"/>
              <a:t> in home HD</a:t>
            </a:r>
          </a:p>
          <a:p>
            <a:pPr marL="179705" indent="-179705"/>
            <a:r>
              <a:rPr lang="en-GB" dirty="0" err="1"/>
              <a:t>Pentosan</a:t>
            </a:r>
            <a:r>
              <a:rPr lang="en-GB" dirty="0"/>
              <a:t> </a:t>
            </a:r>
            <a:r>
              <a:rPr lang="en-GB" dirty="0" smtClean="0"/>
              <a:t>guidelines</a:t>
            </a:r>
          </a:p>
          <a:p>
            <a:pPr marL="539705" lvl="1" indent="-179705"/>
            <a:r>
              <a:rPr lang="en-GB" dirty="0" smtClean="0"/>
              <a:t>Guys able to send Oxford a protocol</a:t>
            </a:r>
          </a:p>
          <a:p>
            <a:pPr marL="539705" lvl="1" indent="-179705"/>
            <a:r>
              <a:rPr lang="en-GB" dirty="0" smtClean="0"/>
              <a:t>Licensed option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56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49447"/>
            <a:ext cx="9540000" cy="910320"/>
          </a:xfrm>
        </p:spPr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99C7D3E-A81F-3E42-EDB8-91F899EDA737}"/>
              </a:ext>
            </a:extLst>
          </p:cNvPr>
          <p:cNvSpPr txBox="1">
            <a:spLocks/>
          </p:cNvSpPr>
          <p:nvPr/>
        </p:nvSpPr>
        <p:spPr>
          <a:xfrm>
            <a:off x="514962" y="1288046"/>
            <a:ext cx="10802076" cy="49222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en-GB" dirty="0"/>
              <a:t>Mg supps in </a:t>
            </a:r>
            <a:r>
              <a:rPr lang="en-GB" dirty="0" err="1"/>
              <a:t>Gitelmans</a:t>
            </a:r>
            <a:endParaRPr lang="en-GB" dirty="0"/>
          </a:p>
          <a:p>
            <a:pPr marL="179705" indent="-179705"/>
            <a:r>
              <a:rPr lang="en-GB" dirty="0">
                <a:solidFill>
                  <a:srgbClr val="F4A144"/>
                </a:solidFill>
              </a:rPr>
              <a:t>Info on </a:t>
            </a:r>
            <a:r>
              <a:rPr lang="en-GB" dirty="0" err="1">
                <a:solidFill>
                  <a:srgbClr val="F4A144"/>
                </a:solidFill>
              </a:rPr>
              <a:t>mizoribine</a:t>
            </a:r>
            <a:r>
              <a:rPr lang="en-GB" dirty="0">
                <a:solidFill>
                  <a:srgbClr val="F4A144"/>
                </a:solidFill>
              </a:rPr>
              <a:t>?</a:t>
            </a:r>
          </a:p>
          <a:p>
            <a:pPr marL="179705" indent="-179705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Sodium thiosulfate in low clearance pts</a:t>
            </a:r>
          </a:p>
          <a:p>
            <a:pPr marL="179705" indent="-179705"/>
            <a:r>
              <a:rPr lang="en-GB" dirty="0">
                <a:solidFill>
                  <a:srgbClr val="F79133"/>
                </a:solidFill>
              </a:rPr>
              <a:t>Treatment of anti GBM/double positivity? </a:t>
            </a:r>
          </a:p>
          <a:p>
            <a:pPr marL="179705" indent="-179705"/>
            <a:r>
              <a:rPr lang="en-GB" dirty="0">
                <a:solidFill>
                  <a:srgbClr val="F79133"/>
                </a:solidFill>
              </a:rPr>
              <a:t>Pre-emptive peri-operative </a:t>
            </a:r>
            <a:r>
              <a:rPr lang="en-GB" dirty="0" err="1">
                <a:solidFill>
                  <a:srgbClr val="F79133"/>
                </a:solidFill>
              </a:rPr>
              <a:t>lokelma</a:t>
            </a:r>
            <a:r>
              <a:rPr lang="en-GB" dirty="0" smtClean="0">
                <a:solidFill>
                  <a:srgbClr val="F79133"/>
                </a:solidFill>
              </a:rPr>
              <a:t>?</a:t>
            </a:r>
          </a:p>
          <a:p>
            <a:pPr marL="539705" lvl="1" indent="-179705"/>
            <a:r>
              <a:rPr lang="en-GB" dirty="0" smtClean="0">
                <a:solidFill>
                  <a:srgbClr val="F79133"/>
                </a:solidFill>
              </a:rPr>
              <a:t>Done for live donor pre-transplant for four days</a:t>
            </a:r>
          </a:p>
          <a:p>
            <a:pPr marL="539705" lvl="1" indent="-179705"/>
            <a:r>
              <a:rPr lang="en-GB" dirty="0" smtClean="0">
                <a:solidFill>
                  <a:srgbClr val="F79133"/>
                </a:solidFill>
              </a:rPr>
              <a:t>Must ensure this does not become habit and other reasons for dialysis missed.</a:t>
            </a:r>
          </a:p>
          <a:p>
            <a:pPr marL="539705" lvl="1" indent="-179705"/>
            <a:r>
              <a:rPr lang="en-GB" dirty="0" smtClean="0">
                <a:solidFill>
                  <a:srgbClr val="F79133"/>
                </a:solidFill>
              </a:rPr>
              <a:t>Audits for </a:t>
            </a:r>
            <a:r>
              <a:rPr lang="en-GB" dirty="0" err="1" smtClean="0">
                <a:solidFill>
                  <a:srgbClr val="F79133"/>
                </a:solidFill>
              </a:rPr>
              <a:t>Lokelma</a:t>
            </a:r>
            <a:r>
              <a:rPr lang="en-GB" dirty="0" smtClean="0">
                <a:solidFill>
                  <a:srgbClr val="F79133"/>
                </a:solidFill>
              </a:rPr>
              <a:t> indicating a lot of misuse </a:t>
            </a:r>
          </a:p>
          <a:p>
            <a:pPr marL="539705" lvl="1" indent="-179705"/>
            <a:r>
              <a:rPr lang="en-GB" dirty="0" err="1" smtClean="0">
                <a:solidFill>
                  <a:srgbClr val="F79133"/>
                </a:solidFill>
              </a:rPr>
              <a:t>Patiromer</a:t>
            </a:r>
            <a:r>
              <a:rPr lang="en-GB" dirty="0" smtClean="0">
                <a:solidFill>
                  <a:srgbClr val="F79133"/>
                </a:solidFill>
              </a:rPr>
              <a:t> cheaper option but less effective acutely</a:t>
            </a:r>
            <a:endParaRPr lang="en-GB" dirty="0">
              <a:solidFill>
                <a:srgbClr val="F79133"/>
              </a:solidFill>
            </a:endParaRPr>
          </a:p>
          <a:p>
            <a:pPr marL="179705" indent="-179705"/>
            <a:r>
              <a:rPr lang="en-GB" dirty="0">
                <a:solidFill>
                  <a:srgbClr val="F79133"/>
                </a:solidFill>
              </a:rPr>
              <a:t>ATG + IVIG + PEX?</a:t>
            </a:r>
          </a:p>
          <a:p>
            <a:pPr marL="179705" indent="-179705"/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Voclosporin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interaction with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hydroxychloroquine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39705" lvl="1" indent="-179705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QT prolongation, ECG monitoring, stop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hydroxychloroquine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179705" indent="-179705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Exercise induced itching in tolvaptan patients</a:t>
            </a:r>
          </a:p>
          <a:p>
            <a:pPr marL="179705" indent="-179705"/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179705" indent="-179705"/>
            <a:endParaRPr lang="en-GB" dirty="0">
              <a:solidFill>
                <a:srgbClr val="F79133"/>
              </a:solidFill>
            </a:endParaRPr>
          </a:p>
          <a:p>
            <a:pPr marL="179705" indent="-179705"/>
            <a:endParaRPr lang="en-GB" dirty="0">
              <a:solidFill>
                <a:srgbClr val="F79133"/>
              </a:solidFill>
            </a:endParaRPr>
          </a:p>
          <a:p>
            <a:pPr marL="179705" indent="-179705"/>
            <a:endParaRPr lang="en-GB" dirty="0">
              <a:solidFill>
                <a:srgbClr val="F791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1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49363"/>
            <a:ext cx="11161100" cy="48339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dirty="0" err="1">
                <a:solidFill>
                  <a:srgbClr val="F4A144"/>
                </a:solidFill>
              </a:rPr>
              <a:t>Terlipressin</a:t>
            </a:r>
            <a:r>
              <a:rPr lang="en-GB" dirty="0">
                <a:solidFill>
                  <a:srgbClr val="F4A144"/>
                </a:solidFill>
              </a:rPr>
              <a:t> on HD</a:t>
            </a:r>
          </a:p>
          <a:p>
            <a:pPr marL="179705" indent="-179705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Fosfomycin (po and iv) in HD</a:t>
            </a:r>
          </a:p>
          <a:p>
            <a:pPr marL="179705" indent="-179705"/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Etelcalcetide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in home HD</a:t>
            </a:r>
          </a:p>
          <a:p>
            <a:pPr marL="179705" indent="-179705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Alteplase for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tenckhoff’s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179705" indent="-179705"/>
            <a:r>
              <a:rPr lang="en-GB" dirty="0"/>
              <a:t>Bowel prep guidelines</a:t>
            </a:r>
          </a:p>
          <a:p>
            <a:pPr marL="179705" indent="-179705"/>
            <a:r>
              <a:rPr lang="en-GB" dirty="0"/>
              <a:t>Admin time for Ertapenem in HD (OPAT) </a:t>
            </a:r>
          </a:p>
          <a:p>
            <a:pPr marL="179705" indent="-179705"/>
            <a:endParaRPr lang="en-GB" dirty="0"/>
          </a:p>
          <a:p>
            <a:pPr marL="179705" indent="-179705"/>
            <a:endParaRPr lang="en-GB" dirty="0"/>
          </a:p>
          <a:p>
            <a:pPr marL="179705" indent="-179705"/>
            <a:endParaRPr lang="en-GB" dirty="0"/>
          </a:p>
          <a:p>
            <a:pPr marL="179705" indent="-17970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Transplant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Dec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321152"/>
            <a:ext cx="11161100" cy="4681537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Care with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basiliximab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expiry dates</a:t>
            </a:r>
          </a:p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Paxlovid &amp; tac being used in Europe</a:t>
            </a:r>
          </a:p>
          <a:p>
            <a:pPr marL="179705" indent="-179705"/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Monitoring Mg in patients taking 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</a:rPr>
              <a:t>tac</a:t>
            </a:r>
          </a:p>
          <a:p>
            <a:pPr marL="539705" lvl="1" indent="-179705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Bristol only monitoring in low calcium</a:t>
            </a:r>
          </a:p>
          <a:p>
            <a:pPr marL="539705" lvl="1" indent="-179705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Oxford do not routinely monitor Mg – only if clinical need</a:t>
            </a:r>
          </a:p>
          <a:p>
            <a:pPr marL="539705" lvl="1" indent="-179705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RFH also no routine monitoring</a:t>
            </a:r>
          </a:p>
          <a:p>
            <a:pPr marL="539705" lvl="1" indent="-179705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Caution, particularly with PPIs</a:t>
            </a:r>
          </a:p>
        </p:txBody>
      </p:sp>
    </p:spTree>
    <p:extLst>
      <p:ext uri="{BB962C8B-B14F-4D97-AF65-F5344CB8AC3E}">
        <p14:creationId xmlns:p14="http://schemas.microsoft.com/office/powerpoint/2010/main" val="3699787241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244fc1-36c1-4c59-90f8-d5dd19bc7a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ED5EE104F054298B4D5DE8DBD85D0" ma:contentTypeVersion="12" ma:contentTypeDescription="Create a new document." ma:contentTypeScope="" ma:versionID="ce0a527a33664da0bf34a641a237a0fb">
  <xsd:schema xmlns:xsd="http://www.w3.org/2001/XMLSchema" xmlns:xs="http://www.w3.org/2001/XMLSchema" xmlns:p="http://schemas.microsoft.com/office/2006/metadata/properties" xmlns:ns3="8b244fc1-36c1-4c59-90f8-d5dd19bc7a40" xmlns:ns4="d58c9052-38e2-4632-bfff-bdbf053d1d5f" targetNamespace="http://schemas.microsoft.com/office/2006/metadata/properties" ma:root="true" ma:fieldsID="f1d3c7069b0e31f3adbfa666ae41cf85" ns3:_="" ns4:_="">
    <xsd:import namespace="8b244fc1-36c1-4c59-90f8-d5dd19bc7a40"/>
    <xsd:import namespace="d58c9052-38e2-4632-bfff-bdbf053d1d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44fc1-36c1-4c59-90f8-d5dd19bc7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c9052-38e2-4632-bfff-bdbf053d1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8B3B1-6669-4CA5-A176-CC2520E76AC9}">
  <ds:schemaRefs>
    <ds:schemaRef ds:uri="http://schemas.microsoft.com/office/2006/documentManagement/types"/>
    <ds:schemaRef ds:uri="d58c9052-38e2-4632-bfff-bdbf053d1d5f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b244fc1-36c1-4c59-90f8-d5dd19bc7a4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EBE12D-0824-4F4D-9DD5-BDEA55A49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44fc1-36c1-4c59-90f8-d5dd19bc7a40"/>
    <ds:schemaRef ds:uri="d58c9052-38e2-4632-bfff-bdbf053d1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7053D7-A918-4514-94A7-7F7E83501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932</Words>
  <Application>Microsoft Office PowerPoint</Application>
  <PresentationFormat>Widescreen</PresentationFormat>
  <Paragraphs>164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Wingdings</vt:lpstr>
      <vt:lpstr>Visby Round CF</vt:lpstr>
      <vt:lpstr>Visby Round CF DemiBold</vt:lpstr>
      <vt:lpstr>Visby CF Bold</vt:lpstr>
      <vt:lpstr>Calibri</vt:lpstr>
      <vt:lpstr>UKKA Theme (white)</vt:lpstr>
      <vt:lpstr>UKKA Theme (midnight)</vt:lpstr>
      <vt:lpstr>UKKA Theme (white)</vt:lpstr>
      <vt:lpstr> </vt:lpstr>
      <vt:lpstr>Updates</vt:lpstr>
      <vt:lpstr>Updates</vt:lpstr>
      <vt:lpstr>Updates</vt:lpstr>
      <vt:lpstr>Supply Problems</vt:lpstr>
      <vt:lpstr>Q&amp;A Themes - Guidelines</vt:lpstr>
      <vt:lpstr>Q&amp;A Themes - Renal</vt:lpstr>
      <vt:lpstr>Q&amp;A Themes - Dialysis</vt:lpstr>
      <vt:lpstr>Q&amp;A Themes - Transplant</vt:lpstr>
      <vt:lpstr>Q&amp;A – New Qu</vt:lpstr>
      <vt:lpstr>Q&amp;A – New Qu</vt:lpstr>
      <vt:lpstr>Q&amp;A – New Qu</vt:lpstr>
      <vt:lpstr>Q&amp;A – New Qu</vt:lpstr>
      <vt:lpstr>Q&amp;A – New Qu</vt:lpstr>
      <vt:lpstr>Q&amp;A – New Qu</vt:lpstr>
      <vt:lpstr>Q&amp;A – New Qu</vt:lpstr>
      <vt:lpstr>December Q&amp;A - Close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Kanka, Olivia</cp:lastModifiedBy>
  <cp:revision>267</cp:revision>
  <dcterms:created xsi:type="dcterms:W3CDTF">2021-07-07T08:58:23Z</dcterms:created>
  <dcterms:modified xsi:type="dcterms:W3CDTF">2023-12-13T15:19:26Z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0x0101005FAED5EE104F054298B4D5DE8DBD85D0</vt:lpwstr>
  </property>
</Properties>
</file>