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8" r:id="rId5"/>
    <p:sldMasterId id="2147483676" r:id="rId6"/>
  </p:sldMasterIdLst>
  <p:notesMasterIdLst>
    <p:notesMasterId r:id="rId25"/>
  </p:notesMasterIdLst>
  <p:sldIdLst>
    <p:sldId id="256" r:id="rId7"/>
    <p:sldId id="661" r:id="rId8"/>
    <p:sldId id="648" r:id="rId9"/>
    <p:sldId id="647" r:id="rId10"/>
    <p:sldId id="662" r:id="rId11"/>
    <p:sldId id="270" r:id="rId12"/>
    <p:sldId id="658" r:id="rId13"/>
    <p:sldId id="271" r:id="rId14"/>
    <p:sldId id="659" r:id="rId15"/>
    <p:sldId id="272" r:id="rId16"/>
    <p:sldId id="663" r:id="rId17"/>
    <p:sldId id="665" r:id="rId18"/>
    <p:sldId id="666" r:id="rId19"/>
    <p:sldId id="668" r:id="rId20"/>
    <p:sldId id="669" r:id="rId21"/>
    <p:sldId id="670" r:id="rId22"/>
    <p:sldId id="279" r:id="rId23"/>
    <p:sldId id="259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isby CF Bold" panose="00000800000000000000" pitchFamily="50" charset="0"/>
      <p:bold r:id="rId30"/>
      <p:italic r:id="rId31"/>
      <p:boldItalic r:id="rId32"/>
    </p:embeddedFont>
    <p:embeddedFont>
      <p:font typeface="Visby Round CF" panose="020F0000000000000000" pitchFamily="34" charset="0"/>
      <p:regular r:id="rId33"/>
      <p:bold r:id="rId34"/>
      <p:italic r:id="rId35"/>
      <p:boldItalic r:id="rId36"/>
    </p:embeddedFont>
    <p:embeddedFont>
      <p:font typeface="Visby Round CF DemiBold" panose="020F0000000000000000" pitchFamily="34" charset="0"/>
      <p:bold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52F"/>
    <a:srgbClr val="000066"/>
    <a:srgbClr val="FDD21C"/>
    <a:srgbClr val="F4A144"/>
    <a:srgbClr val="3E99D6"/>
    <a:srgbClr val="297CBF"/>
    <a:srgbClr val="3497D2"/>
    <a:srgbClr val="217FC2"/>
    <a:srgbClr val="2191C2"/>
    <a:srgbClr val="F7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0AF52-6BD1-0BBA-3867-26A7F6C7CCCF}" v="27" dt="2023-10-10T11:30:39.725"/>
    <p1510:client id="{82E0F51C-897B-477C-978C-C37C401E8F7A}" v="1" dt="2023-10-09T07:22:23.887"/>
    <p1510:client id="{C007BED8-F2BD-29B4-3CAC-E88D8A42D7E1}" v="1" dt="2023-10-11T11:18:45.169"/>
    <p1510:client id="{C382282B-0A03-5F97-98C9-B7DBB8C2A950}" v="156" dt="2023-10-09T11:04:03.662"/>
    <p1510:client id="{E750E6C7-45A1-3E74-A50B-38AB12D2CC04}" v="243" dt="2023-10-09T10:16:54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6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44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7466-75CD-4508-934F-82A4CC34B070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4B5E-0FDD-4365-A58B-83FC26C72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0875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44A93-14E6-45D5-820E-B85043FC2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270" y="1071335"/>
            <a:ext cx="3952381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A01-07D8-4897-9D19-6A6DCC64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3BA9-EF53-432F-8A85-A13797BB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962" y="1808162"/>
            <a:ext cx="5580000" cy="4681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4C2BA-14F3-48C0-9E7A-C5214BB3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38" y="1808162"/>
            <a:ext cx="5580000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FE1E8-D514-401C-80D9-DFB1121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7038" y="6524624"/>
            <a:ext cx="1800000" cy="12311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24B5E-6206-4DC9-9179-4F9FCA08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D403C-1FC0-4C90-B9A3-83FE406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75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0875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44A93-14E6-45D5-820E-B85043FC2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270" y="1071335"/>
            <a:ext cx="3952381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3" y="1025621"/>
            <a:ext cx="2699492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4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0073-0363-4AD4-A330-309ABE09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7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37111CD-565E-4812-8F97-6BB5BC99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38" y="365919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55" r:id="rId5"/>
    <p:sldLayoutId id="2147483675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09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1A4AFBB-4DE4-4BDC-8855-E908E7576C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610" y="322262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2614">
          <p15:clr>
            <a:srgbClr val="F26B43"/>
          </p15:clr>
        </p15:guide>
        <p15:guide id="10" orient="horz" pos="2727">
          <p15:clr>
            <a:srgbClr val="F26B43"/>
          </p15:clr>
        </p15:guide>
        <p15:guide id="11" pos="3727">
          <p15:clr>
            <a:srgbClr val="F26B43"/>
          </p15:clr>
        </p15:guide>
        <p15:guide id="12" pos="3953">
          <p15:clr>
            <a:srgbClr val="F26B43"/>
          </p15:clr>
        </p15:guide>
        <p15:guide id="13" pos="5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7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37111CD-565E-4812-8F97-6BB5BC99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38" y="365919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s06web.zoom.us/webinar/register/WN_WGu25cr3SHqyGZjmDrbenQ#/registr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923" y="2787744"/>
            <a:ext cx="7510069" cy="559463"/>
          </a:xfrm>
        </p:spPr>
        <p:txBody>
          <a:bodyPr>
            <a:normAutofit/>
          </a:bodyPr>
          <a:lstStyle/>
          <a:p>
            <a:r>
              <a:rPr lang="en-GB" dirty="0"/>
              <a:t>Welcome to the October Q&amp;A!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Oct Q&amp;A - Topic: Open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45880-CD61-092A-BA71-96A7D7CD3A68}"/>
              </a:ext>
            </a:extLst>
          </p:cNvPr>
          <p:cNvSpPr txBox="1"/>
          <p:nvPr/>
        </p:nvSpPr>
        <p:spPr>
          <a:xfrm>
            <a:off x="970397" y="3535321"/>
            <a:ext cx="8618220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/>
              <a:t>Trusts represented today include: North Bristol, Cambridge, NNUH, Exeter, Northampton,  Oxford, Cornwall, Ayrshire, Cork</a:t>
            </a:r>
          </a:p>
          <a:p>
            <a:endParaRPr lang="en-GB" b="1" dirty="0"/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8F4A2-2508-6A1D-AA3D-7B639E09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2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Transplant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735931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Campath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administration for transplantation –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imlifidase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patients will get it on day 4 on the ward. </a:t>
            </a:r>
            <a:endParaRPr lang="en-US" dirty="0"/>
          </a:p>
          <a:p>
            <a:pPr marL="179705" indent="-179705"/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Halving sirolimus</a:t>
            </a:r>
          </a:p>
          <a:p>
            <a:pPr marL="179705" indent="-179705"/>
            <a:endParaRPr lang="en-GB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8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11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01763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endParaRPr lang="en-GB" sz="2200" dirty="0">
              <a:solidFill>
                <a:schemeClr val="bg2">
                  <a:lumMod val="50000"/>
                </a:schemeClr>
              </a:solidFill>
            </a:endParaRPr>
          </a:p>
          <a:p>
            <a:pPr marL="179705" indent="-179705"/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Alteplase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to unblock PD catheter?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Cambridge had a protocol for using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urokinase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 for this 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Will ask on the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whatsapp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 group if anybody has used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alteplase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01763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endParaRPr lang="en-GB" sz="2200" dirty="0">
              <a:solidFill>
                <a:schemeClr val="bg2">
                  <a:lumMod val="50000"/>
                </a:schemeClr>
              </a:solidFill>
            </a:endParaRPr>
          </a:p>
          <a:p>
            <a:pPr marL="179705" indent="-179705"/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Line lock policy – trouble with difficult lines, using a lot of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Alteplase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Citraflow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, then use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Taurolock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U, using a lot of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alteplase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. Do other trusts use a different protocol in any way?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Bristol – use a range, some are locked with heparin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Cambridge – similar protocol to Exeter.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Aileen – similar protocol, also lock with heparin. Often not having dry weight appropriately assessed, running too dry therefore increased incidence of clots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Also consider dose of LMWH given into the circuit for patients with lines to prevent clots.</a:t>
            </a:r>
          </a:p>
        </p:txBody>
      </p:sp>
    </p:spTree>
    <p:extLst>
      <p:ext uri="{BB962C8B-B14F-4D97-AF65-F5344CB8AC3E}">
        <p14:creationId xmlns:p14="http://schemas.microsoft.com/office/powerpoint/2010/main" val="362587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01763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endParaRPr lang="en-GB" sz="2200" dirty="0">
              <a:solidFill>
                <a:schemeClr val="bg2">
                  <a:lumMod val="50000"/>
                </a:schemeClr>
              </a:solidFill>
            </a:endParaRPr>
          </a:p>
          <a:p>
            <a:pPr marL="179705" indent="-179705"/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Vasculitis guideline – Exeter writing new guideline and wonder for these drugs but also in general which calculation for renal function is being used.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KDIGO – based on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. Exeter use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cockroft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 gault equation.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Been discussed before – not able to produce list, all use clinical judgement and a mixture of equations when calculating medication dosing.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Certain drugs need specific dosing but most drugs can use clinical judgement.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Ensure looking at trends not snapshot results.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RDD introduction will cover this.</a:t>
            </a:r>
          </a:p>
        </p:txBody>
      </p:sp>
    </p:spTree>
    <p:extLst>
      <p:ext uri="{BB962C8B-B14F-4D97-AF65-F5344CB8AC3E}">
        <p14:creationId xmlns:p14="http://schemas.microsoft.com/office/powerpoint/2010/main" val="306168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01763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endParaRPr lang="en-GB" sz="2200" dirty="0">
              <a:solidFill>
                <a:schemeClr val="bg2">
                  <a:lumMod val="50000"/>
                </a:schemeClr>
              </a:solidFill>
            </a:endParaRPr>
          </a:p>
          <a:p>
            <a:pPr marL="179705" indent="-179705"/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Avacopan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– second patient in Ireland. Blood tests and adverse effects to look out for.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Cambridge – high users of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avacopan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, advise monthly bloods tests (LFTs and FBC) followed by 3 monthly.</a:t>
            </a:r>
          </a:p>
          <a:p>
            <a:pPr marL="539705" lvl="1" indent="-179705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Data so far collected by Cambridge, Manchester and Lister suggests adverse effects are in line with that shown in the ADVOCATE trial.</a:t>
            </a:r>
          </a:p>
        </p:txBody>
      </p:sp>
    </p:spTree>
    <p:extLst>
      <p:ext uri="{BB962C8B-B14F-4D97-AF65-F5344CB8AC3E}">
        <p14:creationId xmlns:p14="http://schemas.microsoft.com/office/powerpoint/2010/main" val="84424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01763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endParaRPr lang="en-GB" sz="2200" dirty="0">
              <a:solidFill>
                <a:schemeClr val="bg2">
                  <a:lumMod val="50000"/>
                </a:schemeClr>
              </a:solidFill>
            </a:endParaRPr>
          </a:p>
          <a:p>
            <a:pPr marL="179705" indent="-179705"/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Difelikefalin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– finance issues at Oxford, pass through but trust on block contract so trust finance do not agree to pay, therefore unable to proceed in commencing patients.</a:t>
            </a:r>
          </a:p>
          <a:p>
            <a:pPr marL="179705" indent="-179705"/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Some discussion around protocol and when to start/stop patients</a:t>
            </a:r>
          </a:p>
          <a:p>
            <a:pPr marL="179705" indent="-179705"/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For the agenda each month for the Q+A while we get used to using the new medication.</a:t>
            </a:r>
          </a:p>
        </p:txBody>
      </p:sp>
    </p:spTree>
    <p:extLst>
      <p:ext uri="{BB962C8B-B14F-4D97-AF65-F5344CB8AC3E}">
        <p14:creationId xmlns:p14="http://schemas.microsoft.com/office/powerpoint/2010/main" val="217556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16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Avacopan</a:t>
            </a:r>
            <a:r>
              <a:rPr lang="en-GB" dirty="0"/>
              <a:t> – are we going to stop at 12 months?</a:t>
            </a:r>
          </a:p>
          <a:p>
            <a:pPr lvl="1"/>
            <a:r>
              <a:rPr lang="en-GB" dirty="0" err="1"/>
              <a:t>Blueteq</a:t>
            </a:r>
            <a:r>
              <a:rPr lang="en-GB" dirty="0"/>
              <a:t> form does not specify.</a:t>
            </a:r>
          </a:p>
          <a:p>
            <a:pPr lvl="1"/>
            <a:r>
              <a:rPr lang="en-GB" dirty="0"/>
              <a:t>Clinical trial – patients only took for 1 year.</a:t>
            </a:r>
          </a:p>
          <a:p>
            <a:pPr lvl="1"/>
            <a:r>
              <a:rPr lang="en-GB" dirty="0"/>
              <a:t>Group unsure – Olivia to check </a:t>
            </a:r>
            <a:r>
              <a:rPr lang="en-GB"/>
              <a:t>with CM re CRG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18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B3B8-EA43-5C7D-BDE7-6613E258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20" y="342708"/>
            <a:ext cx="9540000" cy="1260475"/>
          </a:xfrm>
        </p:spPr>
        <p:txBody>
          <a:bodyPr/>
          <a:lstStyle/>
          <a:p>
            <a:r>
              <a:rPr lang="en-GB" b="1" dirty="0"/>
              <a:t>October Q&amp;A - Close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A1C44-5B11-E89E-67A8-43C27AC7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D8FAE-58B7-DA9A-94D6-B095298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A804B-DCBD-5803-C651-F7575693BD89}"/>
              </a:ext>
            </a:extLst>
          </p:cNvPr>
          <p:cNvSpPr txBox="1"/>
          <p:nvPr/>
        </p:nvSpPr>
        <p:spPr>
          <a:xfrm>
            <a:off x="500020" y="1694315"/>
            <a:ext cx="4515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8752F"/>
                </a:solidFill>
              </a:rPr>
              <a:t>Thank you for attending!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1CCE3-D940-F879-A439-D929C66CE0B2}"/>
              </a:ext>
            </a:extLst>
          </p:cNvPr>
          <p:cNvSpPr txBox="1"/>
          <p:nvPr/>
        </p:nvSpPr>
        <p:spPr>
          <a:xfrm>
            <a:off x="2055801" y="2811927"/>
            <a:ext cx="806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Next Q&amp;A: Tuesday 14</a:t>
            </a:r>
            <a:r>
              <a:rPr lang="en-GB" sz="3600" b="1" baseline="30000" dirty="0">
                <a:solidFill>
                  <a:schemeClr val="accent1"/>
                </a:solidFill>
              </a:rPr>
              <a:t>th</a:t>
            </a:r>
            <a:r>
              <a:rPr lang="en-GB" sz="3600" b="1" dirty="0">
                <a:solidFill>
                  <a:schemeClr val="accent1"/>
                </a:solidFill>
              </a:rPr>
              <a:t> November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A83CE-8B97-6859-3146-6DC673E03BAE}"/>
              </a:ext>
            </a:extLst>
          </p:cNvPr>
          <p:cNvSpPr txBox="1"/>
          <p:nvPr/>
        </p:nvSpPr>
        <p:spPr>
          <a:xfrm>
            <a:off x="2055801" y="3963356"/>
            <a:ext cx="7075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Keep in touch </a:t>
            </a:r>
            <a:r>
              <a:rPr lang="en-GB" dirty="0"/>
              <a:t>throughout the month on </a:t>
            </a:r>
            <a:r>
              <a:rPr lang="en-GB" b="1" dirty="0"/>
              <a:t>WhatsApp Q&amp;A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&gt;100 participants throughout UK and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Useful real time forum for clinical Q’s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consider joining!</a:t>
            </a:r>
          </a:p>
        </p:txBody>
      </p:sp>
    </p:spTree>
    <p:extLst>
      <p:ext uri="{BB962C8B-B14F-4D97-AF65-F5344CB8AC3E}">
        <p14:creationId xmlns:p14="http://schemas.microsoft.com/office/powerpoint/2010/main" val="123631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0B17C-20F2-3C4E-AB9E-709CCAD7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0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628775"/>
            <a:ext cx="11161100" cy="4681537"/>
          </a:xfrm>
        </p:spPr>
        <p:txBody>
          <a:bodyPr>
            <a:normAutofit/>
          </a:bodyPr>
          <a:lstStyle/>
          <a:p>
            <a:r>
              <a:rPr lang="en-GB" dirty="0"/>
              <a:t>Welcome to Olivia our new co-chair as Paul steps down from the clinical group to take up his chair elect post.</a:t>
            </a:r>
          </a:p>
          <a:p>
            <a:pPr lvl="1"/>
            <a:r>
              <a:rPr lang="en-GB" dirty="0"/>
              <a:t>Congratulations and huge thanks to both Olivia and Paul </a:t>
            </a:r>
          </a:p>
          <a:p>
            <a:pPr lvl="1"/>
            <a:endParaRPr lang="en-GB" dirty="0"/>
          </a:p>
          <a:p>
            <a:r>
              <a:rPr lang="en-GB" dirty="0"/>
              <a:t>ERA membership available to all UKKA (RPG) members</a:t>
            </a:r>
          </a:p>
          <a:p>
            <a:pPr lvl="1"/>
            <a:r>
              <a:rPr lang="en-GB" dirty="0"/>
              <a:t>Check your emails to provide consent</a:t>
            </a:r>
          </a:p>
          <a:p>
            <a:pPr lvl="1"/>
            <a:endParaRPr lang="en-GB" dirty="0"/>
          </a:p>
          <a:p>
            <a:r>
              <a:rPr lang="en-GB" dirty="0"/>
              <a:t>Reminder to check your RPG membership is up to date</a:t>
            </a:r>
          </a:p>
          <a:p>
            <a:pPr lvl="1"/>
            <a:r>
              <a:rPr lang="en-GB" dirty="0"/>
              <a:t>Large number of lapsed memberships, currently being checked against the Q&amp;A </a:t>
            </a:r>
            <a:r>
              <a:rPr lang="en-GB" dirty="0" err="1"/>
              <a:t>whastapp</a:t>
            </a:r>
            <a:r>
              <a:rPr lang="en-GB" dirty="0"/>
              <a:t> group list</a:t>
            </a:r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53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628775"/>
            <a:ext cx="11161100" cy="4681537"/>
          </a:xfrm>
        </p:spPr>
        <p:txBody>
          <a:bodyPr/>
          <a:lstStyle/>
          <a:p>
            <a:r>
              <a:rPr lang="en-GB" dirty="0"/>
              <a:t>UKKA membership - Please can all members log into the website to check your renewal status</a:t>
            </a:r>
          </a:p>
          <a:p>
            <a:pPr lvl="1"/>
            <a:r>
              <a:rPr lang="en-GB" dirty="0"/>
              <a:t>A number of </a:t>
            </a:r>
            <a:r>
              <a:rPr lang="en-GB" dirty="0" err="1"/>
              <a:t>Whatsapp</a:t>
            </a:r>
            <a:r>
              <a:rPr lang="en-GB" dirty="0"/>
              <a:t> members have lapsed membership and we are working to ensure all active Q&amp;A members have a current membership</a:t>
            </a:r>
          </a:p>
          <a:p>
            <a:pPr lvl="2"/>
            <a:r>
              <a:rPr lang="en-GB" dirty="0"/>
              <a:t>Check your contact emails +/- spam boxes as some of the renewals appear to be going there</a:t>
            </a:r>
          </a:p>
          <a:p>
            <a:pPr lvl="2"/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83E1A-755F-D52F-1BA7-98A4D283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2" y="2889250"/>
            <a:ext cx="8117310" cy="3259014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E94818F0-60E8-CC36-6C3D-1D0752F61083}"/>
              </a:ext>
            </a:extLst>
          </p:cNvPr>
          <p:cNvSpPr/>
          <p:nvPr/>
        </p:nvSpPr>
        <p:spPr>
          <a:xfrm>
            <a:off x="5606308" y="4882393"/>
            <a:ext cx="978408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DF3B60F-B09C-F7BE-5EE0-3E81CC917990}"/>
              </a:ext>
            </a:extLst>
          </p:cNvPr>
          <p:cNvSpPr/>
          <p:nvPr/>
        </p:nvSpPr>
        <p:spPr>
          <a:xfrm>
            <a:off x="4840694" y="3238150"/>
            <a:ext cx="444268" cy="73139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0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EB72-DA71-3AE3-A12F-F33F5FAF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Problems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D690C-FD4F-F6AA-B0E2-7620A430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A66C0-733F-A58F-B57F-21FF30EA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FDAA8D-BF1B-2FED-A78D-EF0EEDDA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60539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dirty="0"/>
              <a:t>Alteplase OOS again</a:t>
            </a:r>
            <a:endParaRPr lang="en-US" dirty="0"/>
          </a:p>
          <a:p>
            <a:pPr marL="179705" indent="-179705"/>
            <a:r>
              <a:rPr lang="en-GB" dirty="0" err="1"/>
              <a:t>Addiphos</a:t>
            </a:r>
            <a:r>
              <a:rPr lang="en-GB" dirty="0"/>
              <a:t> being discontinued</a:t>
            </a:r>
          </a:p>
          <a:p>
            <a:pPr marL="179705" indent="-179705"/>
            <a:r>
              <a:rPr lang="en-GB" dirty="0"/>
              <a:t>Bumetanide tablets in Cambridgeshire – 1 mg tablets back in, 5 mg tablets not</a:t>
            </a:r>
          </a:p>
          <a:p>
            <a:pPr marL="179705" indent="-179705"/>
            <a:r>
              <a:rPr lang="en-GB" dirty="0" err="1"/>
              <a:t>Tiopronin</a:t>
            </a:r>
            <a:r>
              <a:rPr lang="en-GB" dirty="0"/>
              <a:t> – Ascot brand now available, Bristol able to get less expensive stock back in. 100 mg come out. Company to produce 250 mg early next year – more of a cost saving.</a:t>
            </a:r>
          </a:p>
        </p:txBody>
      </p:sp>
    </p:spTree>
    <p:extLst>
      <p:ext uri="{BB962C8B-B14F-4D97-AF65-F5344CB8AC3E}">
        <p14:creationId xmlns:p14="http://schemas.microsoft.com/office/powerpoint/2010/main" val="71578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Q&amp;A Themes - Guidelines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88046"/>
            <a:ext cx="10802076" cy="4922254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sz="2200" dirty="0"/>
              <a:t>UKKA hyperkalaemia guideline for comments</a:t>
            </a:r>
          </a:p>
          <a:p>
            <a:pPr marL="179705" indent="-179705"/>
            <a:r>
              <a:rPr lang="en-GB" sz="2200" dirty="0"/>
              <a:t>Anaemia guideline</a:t>
            </a:r>
          </a:p>
          <a:p>
            <a:pPr marL="179705" indent="-179705"/>
            <a:r>
              <a:rPr lang="en-GB" sz="2200" dirty="0"/>
              <a:t>Steroid free transplantation guideline</a:t>
            </a:r>
          </a:p>
          <a:p>
            <a:pPr marL="179705" indent="-179705"/>
            <a:r>
              <a:rPr lang="en-GB" sz="2200" dirty="0" err="1"/>
              <a:t>Difelikefalin</a:t>
            </a:r>
            <a:r>
              <a:rPr lang="en-GB" sz="2200" dirty="0"/>
              <a:t> guideline</a:t>
            </a:r>
          </a:p>
          <a:p>
            <a:pPr marL="539750" lvl="1" indent="-179705"/>
            <a:r>
              <a:rPr lang="en-GB" sz="2000" dirty="0"/>
              <a:t>Webinar on 16th Nov @ 4pm</a:t>
            </a:r>
          </a:p>
          <a:p>
            <a:pPr marL="539750" lvl="1" indent="-179705"/>
            <a:r>
              <a:rPr lang="en-GB" sz="1100" dirty="0">
                <a:ea typeface="+mn-lt"/>
                <a:cs typeface="+mn-lt"/>
                <a:hlinkClick r:id="rId2"/>
              </a:rPr>
              <a:t>https://us06web.zoom.us/webinar/register/WN_WGu25cr3SHqyGZjmDrbenQ#/registration</a:t>
            </a:r>
          </a:p>
          <a:p>
            <a:pPr marL="179705" indent="-179705"/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64456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Renal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88046"/>
            <a:ext cx="10802076" cy="4922254"/>
          </a:xfrm>
        </p:spPr>
        <p:txBody>
          <a:bodyPr>
            <a:normAutofit lnSpcReduction="10000"/>
          </a:bodyPr>
          <a:lstStyle/>
          <a:p>
            <a:r>
              <a:rPr lang="en-GB" sz="2200" dirty="0" err="1"/>
              <a:t>Lokelma</a:t>
            </a:r>
            <a:r>
              <a:rPr lang="en-GB" sz="2200" dirty="0"/>
              <a:t> down enteral tubes</a:t>
            </a:r>
          </a:p>
          <a:p>
            <a:r>
              <a:rPr lang="en-GB" sz="2200" dirty="0"/>
              <a:t>Alert cards for TIN</a:t>
            </a:r>
          </a:p>
          <a:p>
            <a:r>
              <a:rPr lang="en-GB" sz="2200" dirty="0"/>
              <a:t>Tolvaptan counselling</a:t>
            </a:r>
          </a:p>
          <a:p>
            <a:r>
              <a:rPr lang="en-GB" sz="2200" dirty="0"/>
              <a:t>Pyridoxine for primary hyperoxaluria</a:t>
            </a:r>
          </a:p>
          <a:p>
            <a:r>
              <a:rPr lang="en-GB" sz="2200" dirty="0"/>
              <a:t>Drug removal during plasma exchange</a:t>
            </a:r>
          </a:p>
          <a:p>
            <a:r>
              <a:rPr lang="en-GB" sz="2200" dirty="0"/>
              <a:t>Networking for research opportunities</a:t>
            </a:r>
          </a:p>
          <a:p>
            <a:r>
              <a:rPr lang="en-GB" sz="2200" dirty="0" err="1"/>
              <a:t>Lumasiran</a:t>
            </a:r>
            <a:r>
              <a:rPr lang="en-GB" sz="2200" dirty="0"/>
              <a:t> funding</a:t>
            </a:r>
          </a:p>
          <a:p>
            <a:r>
              <a:rPr lang="en-GB" sz="2200" dirty="0"/>
              <a:t>Gentamicin bladder washouts</a:t>
            </a:r>
          </a:p>
          <a:p>
            <a:r>
              <a:rPr lang="en-GB" sz="2200" dirty="0"/>
              <a:t>LMWH in CKD4</a:t>
            </a:r>
          </a:p>
          <a:p>
            <a:r>
              <a:rPr lang="en-GB" sz="2200" dirty="0"/>
              <a:t>Washout period for cinacalcet pre parathyroidectomy</a:t>
            </a:r>
          </a:p>
          <a:p>
            <a:r>
              <a:rPr lang="en-GB" sz="2200" dirty="0"/>
              <a:t>Fungal prophylaxis with cyclophosphamide</a:t>
            </a:r>
          </a:p>
          <a:p>
            <a:r>
              <a:rPr lang="en-GB" sz="2200" dirty="0"/>
              <a:t>Calculating GFR for DOACs</a:t>
            </a:r>
          </a:p>
          <a:p>
            <a:r>
              <a:rPr lang="en-GB" sz="2200" dirty="0"/>
              <a:t>Fosfomycin prophylaxis</a:t>
            </a:r>
          </a:p>
          <a:p>
            <a:r>
              <a:rPr lang="en-GB" sz="2200" dirty="0" err="1"/>
              <a:t>Avacopan</a:t>
            </a:r>
            <a:r>
              <a:rPr lang="en-GB" sz="2200" dirty="0"/>
              <a:t> supplies</a:t>
            </a:r>
          </a:p>
          <a:p>
            <a:r>
              <a:rPr lang="en-GB" sz="2200" dirty="0"/>
              <a:t>Rituximab pre-meds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5391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Renal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7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88046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sz="2200" dirty="0" err="1"/>
              <a:t>Forceval</a:t>
            </a:r>
            <a:r>
              <a:rPr lang="en-GB" sz="2200" dirty="0"/>
              <a:t> in renal impairment</a:t>
            </a:r>
          </a:p>
          <a:p>
            <a:pPr marL="179705" indent="-179705"/>
            <a:r>
              <a:rPr lang="en-GB" sz="2200" dirty="0"/>
              <a:t>Request for conference slides – investigating whether this is possible, </a:t>
            </a:r>
          </a:p>
          <a:p>
            <a:pPr marL="179705" indent="-179705"/>
            <a:r>
              <a:rPr lang="en-GB" sz="2200" dirty="0"/>
              <a:t>Statin dosing in CKD 4/5</a:t>
            </a:r>
          </a:p>
          <a:p>
            <a:pPr marL="179705" indent="-179705"/>
            <a:r>
              <a:rPr lang="en-GB" sz="2200" dirty="0"/>
              <a:t>Potassium binders as stock on units</a:t>
            </a:r>
          </a:p>
          <a:p>
            <a:pPr marL="179705" indent="-179705"/>
            <a:r>
              <a:rPr lang="en-GB" sz="2200" dirty="0"/>
              <a:t>Opioid substitution therapy in AKI</a:t>
            </a:r>
          </a:p>
          <a:p>
            <a:pPr marL="179705" indent="-179705"/>
            <a:r>
              <a:rPr lang="en-GB" sz="2200" dirty="0"/>
              <a:t>Hep B vaccine schedule</a:t>
            </a:r>
          </a:p>
          <a:p>
            <a:pPr marL="179705" indent="-179705"/>
            <a:r>
              <a:rPr lang="en-GB" sz="2200" dirty="0" err="1"/>
              <a:t>Empagliflozin</a:t>
            </a:r>
            <a:r>
              <a:rPr lang="en-GB" sz="2200" dirty="0"/>
              <a:t> license change – no NICE TA yet – expected 7</a:t>
            </a:r>
            <a:r>
              <a:rPr lang="en-GB" sz="2200" baseline="30000" dirty="0"/>
              <a:t>th</a:t>
            </a:r>
            <a:r>
              <a:rPr lang="en-GB" sz="2200" dirty="0"/>
              <a:t> February 2024</a:t>
            </a:r>
          </a:p>
        </p:txBody>
      </p:sp>
    </p:spTree>
    <p:extLst>
      <p:ext uri="{BB962C8B-B14F-4D97-AF65-F5344CB8AC3E}">
        <p14:creationId xmlns:p14="http://schemas.microsoft.com/office/powerpoint/2010/main" val="59267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Dialysis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8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49363"/>
            <a:ext cx="11161100" cy="48339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sz="2200" dirty="0"/>
              <a:t>Therapeutic LMWH in CKD5d – Renal Drug Database group working on anticoagulant monographs including practical clinical information. </a:t>
            </a:r>
            <a:endParaRPr lang="en-US" dirty="0"/>
          </a:p>
          <a:p>
            <a:pPr marL="179705" indent="-179705"/>
            <a:r>
              <a:rPr lang="en-GB" sz="2200" dirty="0"/>
              <a:t>Continuing </a:t>
            </a:r>
            <a:r>
              <a:rPr lang="en-GB" sz="2200" dirty="0" err="1"/>
              <a:t>Dapa</a:t>
            </a:r>
            <a:r>
              <a:rPr lang="en-GB" sz="2200" dirty="0"/>
              <a:t> in CKD5d</a:t>
            </a:r>
          </a:p>
          <a:p>
            <a:pPr marL="179705" indent="-179705"/>
            <a:r>
              <a:rPr lang="en-GB" sz="2200" dirty="0"/>
              <a:t>Vancomycin duration on HD</a:t>
            </a:r>
          </a:p>
          <a:p>
            <a:pPr marL="179705" indent="-179705"/>
            <a:r>
              <a:rPr lang="en-GB" sz="2200" dirty="0"/>
              <a:t>Fluconazole &gt;800mg in CKD5d</a:t>
            </a:r>
          </a:p>
          <a:p>
            <a:pPr marL="179705" indent="-179705"/>
            <a:r>
              <a:rPr lang="en-GB" sz="2200" dirty="0"/>
              <a:t>Exit site preparations in chlorhexidine allergy</a:t>
            </a:r>
          </a:p>
          <a:p>
            <a:pPr marL="179705" indent="-179705"/>
            <a:r>
              <a:rPr lang="en-GB" sz="2200" dirty="0"/>
              <a:t>B3’s administering meds</a:t>
            </a:r>
          </a:p>
          <a:p>
            <a:pPr marL="179705" indent="-179705"/>
            <a:r>
              <a:rPr lang="en-GB" sz="2200" dirty="0"/>
              <a:t>Teicoplanin on HD</a:t>
            </a:r>
          </a:p>
          <a:p>
            <a:pPr marL="179705" indent="-179705"/>
            <a:r>
              <a:rPr lang="en-GB" sz="2200" dirty="0"/>
              <a:t>Triptans in CKD5d</a:t>
            </a:r>
          </a:p>
          <a:p>
            <a:pPr marL="179705" indent="-179705"/>
            <a:r>
              <a:rPr lang="en-GB" sz="2200" dirty="0"/>
              <a:t>IP </a:t>
            </a:r>
            <a:r>
              <a:rPr lang="en-GB" sz="2200" dirty="0" err="1"/>
              <a:t>vanc</a:t>
            </a:r>
            <a:r>
              <a:rPr lang="en-GB" sz="2200" dirty="0"/>
              <a:t> concentrations</a:t>
            </a:r>
          </a:p>
          <a:p>
            <a:pPr marL="179705" indent="-179705"/>
            <a:r>
              <a:rPr lang="en-GB" sz="2200" dirty="0"/>
              <a:t>Fondaparinux in CKD5d</a:t>
            </a:r>
          </a:p>
          <a:p>
            <a:pPr marL="179705" indent="-179705"/>
            <a:r>
              <a:rPr lang="en-GB" sz="2200" dirty="0"/>
              <a:t>Heparin flushes for new PD tubes </a:t>
            </a:r>
          </a:p>
          <a:p>
            <a:pPr marL="179705" indent="-179705"/>
            <a:r>
              <a:rPr lang="en-GB" sz="2200" dirty="0"/>
              <a:t>Liraglutide/</a:t>
            </a:r>
            <a:r>
              <a:rPr lang="en-GB" sz="2200" dirty="0" err="1"/>
              <a:t>Semaglutide</a:t>
            </a:r>
            <a:r>
              <a:rPr lang="en-GB" sz="2200" dirty="0"/>
              <a:t> for weight loss in CKD5d</a:t>
            </a:r>
          </a:p>
          <a:p>
            <a:pPr marL="179705" indent="-179705"/>
            <a:r>
              <a:rPr lang="en-GB" sz="2200" dirty="0"/>
              <a:t>Clarithromycin for exit site infection</a:t>
            </a:r>
          </a:p>
          <a:p>
            <a:pPr marL="179705" indent="-179705"/>
            <a:endParaRPr lang="en-GB" dirty="0"/>
          </a:p>
          <a:p>
            <a:pPr marL="179705" indent="-179705"/>
            <a:endParaRPr lang="en-GB" dirty="0"/>
          </a:p>
          <a:p>
            <a:pPr marL="179705" indent="-179705"/>
            <a:endParaRPr lang="en-GB" dirty="0"/>
          </a:p>
          <a:p>
            <a:pPr marL="179705" indent="-179705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179705" indent="-179705"/>
            <a:endParaRPr lang="en-GB" dirty="0"/>
          </a:p>
          <a:p>
            <a:pPr marL="179705" indent="-17970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93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Dialysis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9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185864"/>
            <a:ext cx="11161100" cy="3415426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sz="2200" dirty="0"/>
              <a:t>Line locks in urokinase allergy</a:t>
            </a:r>
            <a:endParaRPr lang="en-US" dirty="0"/>
          </a:p>
          <a:p>
            <a:pPr marL="179705" indent="-179705"/>
            <a:r>
              <a:rPr lang="en-GB" sz="2200" dirty="0"/>
              <a:t>Apremilast in CKD5d</a:t>
            </a:r>
          </a:p>
          <a:p>
            <a:pPr marL="179705" indent="-179705"/>
            <a:r>
              <a:rPr lang="en-GB" sz="2200" dirty="0"/>
              <a:t>TPN on HD </a:t>
            </a:r>
          </a:p>
          <a:p>
            <a:pPr marL="179705" indent="-179705"/>
            <a:r>
              <a:rPr lang="en-GB" sz="2200" dirty="0"/>
              <a:t>Allergic reactions with </a:t>
            </a:r>
            <a:r>
              <a:rPr lang="en-GB" sz="2200" dirty="0" err="1"/>
              <a:t>Taurolock</a:t>
            </a:r>
            <a:r>
              <a:rPr lang="en-GB" sz="2200" dirty="0"/>
              <a:t> – Issue at Lister, but no issues elsewhere. Oxford – reaction to </a:t>
            </a:r>
            <a:r>
              <a:rPr lang="en-GB" sz="2200" dirty="0" err="1"/>
              <a:t>Citralock</a:t>
            </a:r>
            <a:r>
              <a:rPr lang="en-GB" sz="2200" dirty="0"/>
              <a:t>. </a:t>
            </a:r>
          </a:p>
          <a:p>
            <a:pPr marL="179705" indent="-179705"/>
            <a:endParaRPr lang="en-GB" sz="2200" dirty="0"/>
          </a:p>
          <a:p>
            <a:pPr marL="179705" indent="-179705"/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179705" indent="-179705"/>
            <a:endParaRPr lang="en-GB" sz="2200" dirty="0"/>
          </a:p>
          <a:p>
            <a:pPr marL="179705" indent="-17970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887060"/>
      </p:ext>
    </p:extLst>
  </p:cSld>
  <p:clrMapOvr>
    <a:masterClrMapping/>
  </p:clrMapOvr>
</p:sld>
</file>

<file path=ppt/theme/theme1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KKA Theme (midnight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ED5EE104F054298B4D5DE8DBD85D0" ma:contentTypeVersion="12" ma:contentTypeDescription="Create a new document." ma:contentTypeScope="" ma:versionID="ce0a527a33664da0bf34a641a237a0fb">
  <xsd:schema xmlns:xsd="http://www.w3.org/2001/XMLSchema" xmlns:xs="http://www.w3.org/2001/XMLSchema" xmlns:p="http://schemas.microsoft.com/office/2006/metadata/properties" xmlns:ns3="8b244fc1-36c1-4c59-90f8-d5dd19bc7a40" xmlns:ns4="d58c9052-38e2-4632-bfff-bdbf053d1d5f" targetNamespace="http://schemas.microsoft.com/office/2006/metadata/properties" ma:root="true" ma:fieldsID="f1d3c7069b0e31f3adbfa666ae41cf85" ns3:_="" ns4:_="">
    <xsd:import namespace="8b244fc1-36c1-4c59-90f8-d5dd19bc7a40"/>
    <xsd:import namespace="d58c9052-38e2-4632-bfff-bdbf053d1d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44fc1-36c1-4c59-90f8-d5dd19bc7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c9052-38e2-4632-bfff-bdbf053d1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244fc1-36c1-4c59-90f8-d5dd19bc7a40" xsi:nil="true"/>
  </documentManagement>
</p:properties>
</file>

<file path=customXml/itemProps1.xml><?xml version="1.0" encoding="utf-8"?>
<ds:datastoreItem xmlns:ds="http://schemas.openxmlformats.org/officeDocument/2006/customXml" ds:itemID="{E67053D7-A918-4514-94A7-7F7E835016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EBE12D-0824-4F4D-9DD5-BDEA55A49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44fc1-36c1-4c59-90f8-d5dd19bc7a40"/>
    <ds:schemaRef ds:uri="d58c9052-38e2-4632-bfff-bdbf053d1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E8B3B1-6669-4CA5-A176-CC2520E76AC9}">
  <ds:schemaRefs>
    <ds:schemaRef ds:uri="d58c9052-38e2-4632-bfff-bdbf053d1d5f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b244fc1-36c1-4c59-90f8-d5dd19bc7a4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1175</Words>
  <Application>Microsoft Office PowerPoint</Application>
  <PresentationFormat>Widescreen</PresentationFormat>
  <Paragraphs>162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Visby CF Bold</vt:lpstr>
      <vt:lpstr>Visby Round CF</vt:lpstr>
      <vt:lpstr>Visby Round CF DemiBold</vt:lpstr>
      <vt:lpstr>UKKA Theme (white)</vt:lpstr>
      <vt:lpstr>UKKA Theme (midnight)</vt:lpstr>
      <vt:lpstr>UKKA Theme (white)</vt:lpstr>
      <vt:lpstr> </vt:lpstr>
      <vt:lpstr>Updates</vt:lpstr>
      <vt:lpstr>Updates</vt:lpstr>
      <vt:lpstr>Supply Problems</vt:lpstr>
      <vt:lpstr>Q&amp;A Themes - Guidelines</vt:lpstr>
      <vt:lpstr>Q&amp;A Themes - Renal</vt:lpstr>
      <vt:lpstr>Q&amp;A Themes - Renal</vt:lpstr>
      <vt:lpstr>Q&amp;A Themes - Dialysis</vt:lpstr>
      <vt:lpstr>Q&amp;A Themes - Dialysis</vt:lpstr>
      <vt:lpstr>Q&amp;A Themes - Transplant</vt:lpstr>
      <vt:lpstr>Q&amp;A – New Qu</vt:lpstr>
      <vt:lpstr>Q&amp;A – New Qu</vt:lpstr>
      <vt:lpstr>Q&amp;A – New Qu</vt:lpstr>
      <vt:lpstr>Q&amp;A – New Qu</vt:lpstr>
      <vt:lpstr>Q&amp;A – New Qu</vt:lpstr>
      <vt:lpstr>Q&amp;A – New Q</vt:lpstr>
      <vt:lpstr>October Q&amp;A - Close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Ford</dc:creator>
  <cp:lastModifiedBy>Fay Passey</cp:lastModifiedBy>
  <cp:revision>235</cp:revision>
  <dcterms:created xsi:type="dcterms:W3CDTF">2021-07-07T08:58:23Z</dcterms:created>
  <dcterms:modified xsi:type="dcterms:W3CDTF">2023-10-11T16:09:15Z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0x0101005FAED5EE104F054298B4D5DE8DBD85D0</vt:lpwstr>
  </property>
</Properties>
</file>