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1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F5FA8A-D598-9D48-A408-67E573BB80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BB24-92AB-A246-9412-8E53AFA8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8B30-2C62-F945-80B8-14848EA4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118D-FD91-4045-A5F4-0C9E949FE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D76E-C3BC-754A-995F-7ACBC605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9123-7447-894B-BABC-3D8D4B2B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5F40-2CE3-9445-A203-394F2627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D6F-2234-3249-9423-747AE5E0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5BA9-363D-374B-BD51-794B5784D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C9CE-4ADB-F748-A370-EE63BF306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8728E-538E-AF4E-95C0-5AD7D55F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AF73-2C8C-384C-A8D3-6C750DC9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96F7E64-B70E-EE40-A944-F0FE5F88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0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827370"/>
            <a:ext cx="5842000" cy="3307172"/>
            <a:chOff x="1651000" y="1957974"/>
            <a:chExt cx="5842000" cy="3307172"/>
          </a:xfrm>
        </p:grpSpPr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2209800" y="1957974"/>
              <a:ext cx="5105400" cy="458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Figure 11.1</a:t>
              </a:r>
              <a:r>
                <a:rPr lang="en-US" sz="1200" b="1" dirty="0"/>
                <a:t>.</a:t>
              </a:r>
              <a:r>
                <a:rPr lang="en-US" sz="1200" dirty="0" smtClean="0"/>
                <a:t> Median height </a:t>
              </a:r>
              <a:r>
                <a:rPr lang="en-US" sz="1200" dirty="0" err="1" smtClean="0"/>
                <a:t>z</a:t>
              </a:r>
              <a:r>
                <a:rPr lang="en-US" sz="1200" dirty="0" smtClean="0"/>
                <a:t>-scores for transplant patients &lt;18 years old on 31/12/2016, centre specific and </a:t>
              </a:r>
              <a:r>
                <a:rPr lang="en-US" sz="1200" smtClean="0"/>
                <a:t>national </a:t>
              </a:r>
              <a:r>
                <a:rPr lang="en-US" sz="1200" smtClean="0"/>
                <a:t>averages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11-0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417064"/>
              <a:ext cx="5842000" cy="28480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743519"/>
            <a:ext cx="5842000" cy="3370962"/>
            <a:chOff x="1651000" y="1900535"/>
            <a:chExt cx="5842000" cy="3370962"/>
          </a:xfrm>
        </p:grpSpPr>
        <p:sp>
          <p:nvSpPr>
            <p:cNvPr id="23557" name="Rectangle 3"/>
            <p:cNvSpPr>
              <a:spLocks noChangeArrowheads="1"/>
            </p:cNvSpPr>
            <p:nvPr/>
          </p:nvSpPr>
          <p:spPr bwMode="auto">
            <a:xfrm>
              <a:off x="2133600" y="1900535"/>
              <a:ext cx="5257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11.10</a:t>
              </a:r>
              <a:r>
                <a:rPr lang="en-US" sz="1200" b="1" dirty="0"/>
                <a:t>.</a:t>
              </a:r>
              <a:r>
                <a:rPr lang="en-US" sz="1200" dirty="0" smtClean="0"/>
                <a:t> Median SBP </a:t>
              </a:r>
              <a:r>
                <a:rPr lang="en-US" sz="1200" dirty="0" err="1" smtClean="0"/>
                <a:t>z</a:t>
              </a:r>
              <a:r>
                <a:rPr lang="en-US" sz="1200" dirty="0" smtClean="0"/>
                <a:t>-scores for dialysis patients &lt;18 years old </a:t>
              </a:r>
              <a:br>
                <a:rPr lang="en-US" sz="1200" dirty="0" smtClean="0"/>
              </a:br>
              <a:r>
                <a:rPr lang="en-US" sz="1200" dirty="0" smtClean="0"/>
                <a:t>on 31/12/2016, centre specific and national averages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11-10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421636"/>
              <a:ext cx="5842000" cy="28498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787560"/>
            <a:ext cx="5842000" cy="3282881"/>
            <a:chOff x="1651000" y="1976735"/>
            <a:chExt cx="5842000" cy="3282881"/>
          </a:xfrm>
        </p:grpSpPr>
        <p:sp>
          <p:nvSpPr>
            <p:cNvPr id="15366" name="Rectangle 3"/>
            <p:cNvSpPr>
              <a:spLocks noChangeArrowheads="1"/>
            </p:cNvSpPr>
            <p:nvPr/>
          </p:nvSpPr>
          <p:spPr bwMode="auto">
            <a:xfrm>
              <a:off x="2286000" y="1976735"/>
              <a:ext cx="4953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11.2</a:t>
              </a:r>
              <a:r>
                <a:rPr lang="en-US" sz="1200" b="1" dirty="0"/>
                <a:t>.</a:t>
              </a:r>
              <a:r>
                <a:rPr lang="en-US" sz="1200" dirty="0" smtClean="0"/>
                <a:t> Median height </a:t>
              </a:r>
              <a:r>
                <a:rPr lang="en-US" sz="1200" dirty="0" err="1" smtClean="0"/>
                <a:t>z</a:t>
              </a:r>
              <a:r>
                <a:rPr lang="en-US" sz="1200" dirty="0" smtClean="0"/>
                <a:t>-scores for dialysis patients &lt;18 years old on 31/12/2016, centre specific and national averages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11-0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420112"/>
              <a:ext cx="5842000" cy="28395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837216"/>
            <a:ext cx="5842000" cy="3183569"/>
            <a:chOff x="1651000" y="1845631"/>
            <a:chExt cx="5842000" cy="3183569"/>
          </a:xfrm>
        </p:grpSpPr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2460624" y="1845631"/>
              <a:ext cx="46259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11.3</a:t>
              </a:r>
              <a:r>
                <a:rPr lang="en-US" sz="1200" b="1" dirty="0"/>
                <a:t>.</a:t>
              </a:r>
              <a:r>
                <a:rPr lang="en-US" sz="1200" dirty="0" smtClean="0"/>
                <a:t> Median height </a:t>
              </a:r>
              <a:r>
                <a:rPr lang="en-US" sz="1200" dirty="0" err="1" smtClean="0"/>
                <a:t>z</a:t>
              </a:r>
              <a:r>
                <a:rPr lang="en-US" sz="1200" dirty="0" smtClean="0"/>
                <a:t>-scores at start of RRT for patients &lt;18 years old between 2002 and 2016, by age at start</a:t>
              </a:r>
              <a:endParaRPr lang="en-US" sz="1200" baseline="300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11-0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369846"/>
              <a:ext cx="5842000" cy="26593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765761"/>
            <a:ext cx="5842000" cy="3326479"/>
            <a:chOff x="1651000" y="1550321"/>
            <a:chExt cx="5842000" cy="3326479"/>
          </a:xfrm>
        </p:grpSpPr>
        <p:sp>
          <p:nvSpPr>
            <p:cNvPr id="17414" name="Rectangle 3"/>
            <p:cNvSpPr>
              <a:spLocks noChangeArrowheads="1"/>
            </p:cNvSpPr>
            <p:nvPr/>
          </p:nvSpPr>
          <p:spPr bwMode="auto">
            <a:xfrm>
              <a:off x="2209800" y="1550321"/>
              <a:ext cx="5257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11.4.</a:t>
              </a:r>
              <a:r>
                <a:rPr lang="en-US" sz="1200" dirty="0" smtClean="0"/>
                <a:t> Median weight </a:t>
              </a:r>
              <a:r>
                <a:rPr lang="en-US" sz="1200" dirty="0" err="1" smtClean="0"/>
                <a:t>z</a:t>
              </a:r>
              <a:r>
                <a:rPr lang="en-US" sz="1200" dirty="0" smtClean="0"/>
                <a:t>-scores for transplant patients &lt;18 years old on 31/12/2016, centre specific and national averages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11-0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065096"/>
              <a:ext cx="5842000" cy="28117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771783"/>
            <a:ext cx="5842000" cy="3314434"/>
            <a:chOff x="1651000" y="1638566"/>
            <a:chExt cx="5842000" cy="3314434"/>
          </a:xfrm>
        </p:grpSpPr>
        <p:sp>
          <p:nvSpPr>
            <p:cNvPr id="18438" name="Rectangle 3"/>
            <p:cNvSpPr>
              <a:spLocks noChangeArrowheads="1"/>
            </p:cNvSpPr>
            <p:nvPr/>
          </p:nvSpPr>
          <p:spPr bwMode="auto">
            <a:xfrm>
              <a:off x="2438400" y="1638566"/>
              <a:ext cx="47539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11.5. </a:t>
              </a:r>
              <a:r>
                <a:rPr lang="en-US" sz="1200" dirty="0" smtClean="0"/>
                <a:t>Median weight </a:t>
              </a:r>
              <a:r>
                <a:rPr lang="en-US" sz="1200" dirty="0" err="1" smtClean="0"/>
                <a:t>z</a:t>
              </a:r>
              <a:r>
                <a:rPr lang="en-US" sz="1200" dirty="0" smtClean="0"/>
                <a:t>-scores for dialysis patients </a:t>
              </a:r>
              <a:br>
                <a:rPr lang="en-US" sz="1200" dirty="0" smtClean="0"/>
              </a:br>
              <a:r>
                <a:rPr lang="en-US" sz="1200" dirty="0" smtClean="0"/>
                <a:t>&lt;18 years old on 31/12/2016, centre specific and national averages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11-05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137010"/>
              <a:ext cx="5842000" cy="2815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756986"/>
            <a:ext cx="5842000" cy="3344029"/>
            <a:chOff x="1651000" y="1761371"/>
            <a:chExt cx="5842000" cy="3344029"/>
          </a:xfrm>
        </p:grpSpPr>
        <p:sp>
          <p:nvSpPr>
            <p:cNvPr id="19461" name="Rectangle 3"/>
            <p:cNvSpPr>
              <a:spLocks noChangeArrowheads="1"/>
            </p:cNvSpPr>
            <p:nvPr/>
          </p:nvSpPr>
          <p:spPr bwMode="auto">
            <a:xfrm>
              <a:off x="2286000" y="1761371"/>
              <a:ext cx="505460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t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11.6</a:t>
              </a:r>
              <a:r>
                <a:rPr lang="en-US" sz="1200" b="1" dirty="0"/>
                <a:t>.</a:t>
              </a:r>
              <a:r>
                <a:rPr lang="en-US" sz="1200" dirty="0" smtClean="0"/>
                <a:t> Median BMI </a:t>
              </a:r>
              <a:r>
                <a:rPr lang="en-US" sz="1200" dirty="0" err="1" smtClean="0"/>
                <a:t>z</a:t>
              </a:r>
              <a:r>
                <a:rPr lang="en-US" sz="1200" dirty="0" smtClean="0"/>
                <a:t>-scores for transplant patients &lt;18 years old on 31/12/2016, centre specific and national averages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11-06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293696"/>
              <a:ext cx="5842000" cy="28117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756294"/>
            <a:ext cx="5842000" cy="3345412"/>
            <a:chOff x="1651000" y="1759988"/>
            <a:chExt cx="5842000" cy="3345412"/>
          </a:xfrm>
        </p:grpSpPr>
        <p:sp>
          <p:nvSpPr>
            <p:cNvPr id="20486" name="Rectangle 3"/>
            <p:cNvSpPr>
              <a:spLocks noChangeArrowheads="1"/>
            </p:cNvSpPr>
            <p:nvPr/>
          </p:nvSpPr>
          <p:spPr bwMode="auto">
            <a:xfrm>
              <a:off x="2362861" y="1759988"/>
              <a:ext cx="495233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11.7</a:t>
              </a:r>
              <a:r>
                <a:rPr lang="en-US" sz="1200" b="1" dirty="0"/>
                <a:t>.</a:t>
              </a:r>
              <a:r>
                <a:rPr lang="en-US" sz="1200" dirty="0" smtClean="0"/>
                <a:t> Median BMI </a:t>
              </a:r>
              <a:r>
                <a:rPr lang="en-US" sz="1200" dirty="0" err="1" smtClean="0"/>
                <a:t>z</a:t>
              </a:r>
              <a:r>
                <a:rPr lang="en-US" sz="1200" dirty="0" smtClean="0"/>
                <a:t>-scores for dialysis patients &lt;18 years old on 31/12/2016, centre specific and national averages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11-07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293696"/>
              <a:ext cx="5842000" cy="28117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336800" y="2031844"/>
            <a:ext cx="4978400" cy="2794312"/>
            <a:chOff x="2336800" y="2133600"/>
            <a:chExt cx="4978400" cy="2794312"/>
          </a:xfrm>
        </p:grpSpPr>
        <p:sp>
          <p:nvSpPr>
            <p:cNvPr id="21509" name="Rectangle 3"/>
            <p:cNvSpPr>
              <a:spLocks noChangeArrowheads="1"/>
            </p:cNvSpPr>
            <p:nvPr/>
          </p:nvSpPr>
          <p:spPr bwMode="auto">
            <a:xfrm>
              <a:off x="2336800" y="2133600"/>
              <a:ext cx="4978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11.8</a:t>
              </a:r>
              <a:r>
                <a:rPr lang="en-US" sz="1200" b="1" dirty="0"/>
                <a:t>.</a:t>
              </a:r>
              <a:r>
                <a:rPr lang="en-US" sz="1200" dirty="0" smtClean="0"/>
                <a:t> BMI </a:t>
              </a:r>
              <a:r>
                <a:rPr lang="en-US" sz="1200" dirty="0" err="1" smtClean="0"/>
                <a:t>categorisation</a:t>
              </a:r>
              <a:r>
                <a:rPr lang="en-US" sz="1200" dirty="0" smtClean="0"/>
                <a:t> in children &lt;18 years old </a:t>
              </a:r>
              <a:br>
                <a:rPr lang="en-US" sz="1200" dirty="0" smtClean="0"/>
              </a:br>
              <a:r>
                <a:rPr lang="en-US" sz="1200" dirty="0" smtClean="0"/>
                <a:t>by modality on 31/12/2016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11-08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634996"/>
              <a:ext cx="4445000" cy="22929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20th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51000" y="1768400"/>
            <a:ext cx="5842000" cy="3321201"/>
            <a:chOff x="1651000" y="1795856"/>
            <a:chExt cx="5842000" cy="3321201"/>
          </a:xfrm>
        </p:grpSpPr>
        <p:sp>
          <p:nvSpPr>
            <p:cNvPr id="22533" name="Rectangle 3"/>
            <p:cNvSpPr>
              <a:spLocks noChangeArrowheads="1"/>
            </p:cNvSpPr>
            <p:nvPr/>
          </p:nvSpPr>
          <p:spPr bwMode="auto">
            <a:xfrm>
              <a:off x="2438400" y="1795856"/>
              <a:ext cx="4749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11.9</a:t>
              </a:r>
              <a:r>
                <a:rPr lang="en-US" sz="1200" b="1" dirty="0"/>
                <a:t>.</a:t>
              </a:r>
              <a:r>
                <a:rPr lang="en-US" sz="1200" dirty="0" smtClean="0"/>
                <a:t> Median SBP </a:t>
              </a:r>
              <a:r>
                <a:rPr lang="en-US" sz="1200" dirty="0" err="1" smtClean="0"/>
                <a:t>z</a:t>
              </a:r>
              <a:r>
                <a:rPr lang="en-US" sz="1200" dirty="0" smtClean="0"/>
                <a:t>-scores for transplant patients </a:t>
              </a:r>
              <a:br>
                <a:rPr lang="en-US" sz="1200" dirty="0" smtClean="0"/>
              </a:br>
              <a:r>
                <a:rPr lang="en-US" sz="1200" dirty="0" smtClean="0"/>
                <a:t>&lt;18 years old on 31/12/2016, centre specific and national averages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11-09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286000"/>
              <a:ext cx="5842000" cy="283105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326</Words>
  <Application>Microsoft Macintosh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Renal Registry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RRUser</dc:creator>
  <cp:lastModifiedBy>Mark Ralph</cp:lastModifiedBy>
  <cp:revision>152</cp:revision>
  <dcterms:created xsi:type="dcterms:W3CDTF">2018-06-28T13:35:59Z</dcterms:created>
  <dcterms:modified xsi:type="dcterms:W3CDTF">2018-06-28T13:36:52Z</dcterms:modified>
</cp:coreProperties>
</file>