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696" y="-1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F5FA8A-D598-9D48-A408-67E573BB80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1BB24-92AB-A246-9412-8E53AFA88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A8B30-2C62-F945-80B8-14848EA4B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1118D-FD91-4045-A5F4-0C9E949FE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BD76E-C3BC-754A-995F-7ACBC6055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C9123-7447-894B-BABC-3D8D4B2B2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B5F40-2CE3-9445-A203-394F2627A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6D6F-2234-3249-9423-747AE5E04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D5BA9-363D-374B-BD51-794B5784D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FC9CE-4ADB-F748-A370-EE63BF306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8728E-538E-AF4E-95C0-5AD7D55F0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2AF73-2C8C-384C-A8D3-6C750DC94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96F7E64-B70E-EE40-A944-F0FE5F887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20th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000" y="1530403"/>
            <a:ext cx="8890000" cy="3797195"/>
            <a:chOff x="127000" y="1521138"/>
            <a:chExt cx="8890000" cy="3797195"/>
          </a:xfrm>
        </p:grpSpPr>
        <p:sp>
          <p:nvSpPr>
            <p:cNvPr id="14342" name="Rectangle 3"/>
            <p:cNvSpPr>
              <a:spLocks noChangeArrowheads="1"/>
            </p:cNvSpPr>
            <p:nvPr/>
          </p:nvSpPr>
          <p:spPr bwMode="auto">
            <a:xfrm>
              <a:off x="1676400" y="1521138"/>
              <a:ext cx="6172200" cy="336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smtClean="0"/>
                <a:t>Figure 6.1a.</a:t>
              </a:r>
              <a:r>
                <a:rPr lang="en-US" sz="1200" dirty="0" smtClean="0"/>
                <a:t> Median URR achieved in prevalent patients on HD by centre, 30/9</a:t>
              </a:r>
              <a:r>
                <a:rPr lang="en-US" sz="1200" smtClean="0"/>
                <a:t>/</a:t>
              </a:r>
              <a:r>
                <a:rPr lang="en-US" sz="1200" smtClean="0"/>
                <a:t>2016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6-01a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1828800"/>
              <a:ext cx="8890000" cy="348953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20th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7000" y="1537878"/>
            <a:ext cx="8890000" cy="3782244"/>
            <a:chOff x="127000" y="1537901"/>
            <a:chExt cx="8890000" cy="3782244"/>
          </a:xfrm>
        </p:grpSpPr>
        <p:sp>
          <p:nvSpPr>
            <p:cNvPr id="15366" name="Rectangle 3"/>
            <p:cNvSpPr>
              <a:spLocks noChangeArrowheads="1"/>
            </p:cNvSpPr>
            <p:nvPr/>
          </p:nvSpPr>
          <p:spPr bwMode="auto">
            <a:xfrm>
              <a:off x="1444539" y="1537901"/>
              <a:ext cx="648026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6.1b.</a:t>
              </a:r>
              <a:r>
                <a:rPr lang="en-US" sz="1200" dirty="0" smtClean="0"/>
                <a:t> Median URR achieved in female prevalent patients on HD by centre, 30/9/2016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8" name="Picture 7" descr="Slide06-01b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1828800"/>
              <a:ext cx="8890000" cy="34913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20th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7000" y="1550947"/>
            <a:ext cx="8890000" cy="3767386"/>
            <a:chOff x="127000" y="1550947"/>
            <a:chExt cx="8890000" cy="3767386"/>
          </a:xfrm>
        </p:grpSpPr>
        <p:sp>
          <p:nvSpPr>
            <p:cNvPr id="16390" name="Rectangle 3"/>
            <p:cNvSpPr>
              <a:spLocks noChangeArrowheads="1"/>
            </p:cNvSpPr>
            <p:nvPr/>
          </p:nvSpPr>
          <p:spPr bwMode="auto">
            <a:xfrm>
              <a:off x="1600200" y="1550947"/>
              <a:ext cx="632459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6.1c.</a:t>
              </a:r>
              <a:r>
                <a:rPr lang="en-US" sz="1200" dirty="0" smtClean="0"/>
                <a:t> Median URR achieved in male prevalent patients on HD by centre, 30/9/2016</a:t>
              </a:r>
              <a:endParaRPr lang="en-US" sz="1200" baseline="300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6-01c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1828800"/>
              <a:ext cx="8890000" cy="34895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20th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7000" y="1576867"/>
            <a:ext cx="8890000" cy="3851190"/>
            <a:chOff x="127000" y="1576867"/>
            <a:chExt cx="8890000" cy="3851190"/>
          </a:xfrm>
        </p:grpSpPr>
        <p:sp>
          <p:nvSpPr>
            <p:cNvPr id="17414" name="Rectangle 3"/>
            <p:cNvSpPr>
              <a:spLocks noChangeArrowheads="1"/>
            </p:cNvSpPr>
            <p:nvPr/>
          </p:nvSpPr>
          <p:spPr bwMode="auto">
            <a:xfrm>
              <a:off x="1676400" y="1576867"/>
              <a:ext cx="63246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6.2.</a:t>
              </a:r>
              <a:r>
                <a:rPr lang="en-US" sz="1200" dirty="0" smtClean="0"/>
                <a:t> Percentage of prevalent patients on HD with URR &gt;65% by centre, 30/9/2016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6-02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1905000"/>
              <a:ext cx="8890000" cy="352305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20th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51000" y="1534311"/>
            <a:ext cx="5842000" cy="3789378"/>
            <a:chOff x="1651000" y="1513404"/>
            <a:chExt cx="5842000" cy="3789378"/>
          </a:xfrm>
        </p:grpSpPr>
        <p:sp>
          <p:nvSpPr>
            <p:cNvPr id="18438" name="Rectangle 3"/>
            <p:cNvSpPr>
              <a:spLocks noChangeArrowheads="1"/>
            </p:cNvSpPr>
            <p:nvPr/>
          </p:nvSpPr>
          <p:spPr bwMode="auto">
            <a:xfrm>
              <a:off x="2438400" y="1513404"/>
              <a:ext cx="47539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6.3. </a:t>
              </a:r>
              <a:r>
                <a:rPr lang="en-US" sz="1200" dirty="0" smtClean="0"/>
                <a:t>Change in the percentage of prevalent patients on HD with URR &gt;65% and the median URR between 2002 and 2016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6-03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1981200"/>
              <a:ext cx="5842000" cy="332158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20th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51000" y="1918865"/>
            <a:ext cx="5842000" cy="3094904"/>
            <a:chOff x="1651000" y="1918865"/>
            <a:chExt cx="5842000" cy="3094904"/>
          </a:xfrm>
        </p:grpSpPr>
        <p:sp>
          <p:nvSpPr>
            <p:cNvPr id="19461" name="Rectangle 3"/>
            <p:cNvSpPr>
              <a:spLocks noChangeArrowheads="1"/>
            </p:cNvSpPr>
            <p:nvPr/>
          </p:nvSpPr>
          <p:spPr bwMode="auto">
            <a:xfrm>
              <a:off x="2489199" y="1918865"/>
              <a:ext cx="436880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6.4.</a:t>
              </a:r>
              <a:r>
                <a:rPr lang="en-US" sz="1200" dirty="0" smtClean="0"/>
                <a:t> Percentage of prevalent patients on HD achieving URR &gt;65% by time on RRT between 2002 and 2016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6-04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438400"/>
              <a:ext cx="5842000" cy="257536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20th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7000" y="1568151"/>
            <a:ext cx="8890000" cy="3918249"/>
            <a:chOff x="127000" y="1568151"/>
            <a:chExt cx="8890000" cy="3918249"/>
          </a:xfrm>
        </p:grpSpPr>
        <p:sp>
          <p:nvSpPr>
            <p:cNvPr id="20486" name="Rectangle 3"/>
            <p:cNvSpPr>
              <a:spLocks noChangeArrowheads="1"/>
            </p:cNvSpPr>
            <p:nvPr/>
          </p:nvSpPr>
          <p:spPr bwMode="auto">
            <a:xfrm>
              <a:off x="1066800" y="1568151"/>
              <a:ext cx="724406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6.5a.</a:t>
              </a:r>
              <a:r>
                <a:rPr lang="en-US" sz="1200" dirty="0" smtClean="0"/>
                <a:t> Median URR in the first quarter of starting RRT in incident patients who started HD in 2015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6-05a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1870519"/>
              <a:ext cx="8890000" cy="36158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20th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7000" y="1567010"/>
            <a:ext cx="8890000" cy="3810435"/>
            <a:chOff x="127000" y="1567010"/>
            <a:chExt cx="8890000" cy="3810435"/>
          </a:xfrm>
        </p:grpSpPr>
        <p:sp>
          <p:nvSpPr>
            <p:cNvPr id="21509" name="Rectangle 3"/>
            <p:cNvSpPr>
              <a:spLocks noChangeArrowheads="1"/>
            </p:cNvSpPr>
            <p:nvPr/>
          </p:nvSpPr>
          <p:spPr bwMode="auto">
            <a:xfrm>
              <a:off x="1143000" y="1567010"/>
              <a:ext cx="70104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6.5b.</a:t>
              </a:r>
              <a:r>
                <a:rPr lang="en-US" sz="1200" dirty="0" smtClean="0"/>
                <a:t> Median URR one year after starting RRT for incident patients who started HD in 2015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6-05b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1828800"/>
              <a:ext cx="8890000" cy="35486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</TotalTime>
  <Words>214</Words>
  <Application>Microsoft Macintosh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Renal Registry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RRUser</dc:creator>
  <cp:lastModifiedBy>Mark Ralph</cp:lastModifiedBy>
  <cp:revision>138</cp:revision>
  <dcterms:created xsi:type="dcterms:W3CDTF">2018-06-28T13:35:56Z</dcterms:created>
  <dcterms:modified xsi:type="dcterms:W3CDTF">2018-06-28T13:36:09Z</dcterms:modified>
</cp:coreProperties>
</file>