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696" y="-1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66800" y="990600"/>
            <a:ext cx="7086600" cy="5050606"/>
            <a:chOff x="1066800" y="990600"/>
            <a:chExt cx="7086600" cy="5050606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066800" y="990600"/>
              <a:ext cx="7086600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7.1.</a:t>
              </a:r>
              <a:r>
                <a:rPr lang="en-US" sz="1200" dirty="0" smtClean="0"/>
                <a:t> Pathways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could follow to be included in the UK 2017 incident and/or prevalent RRT populations</a:t>
              </a:r>
            </a:p>
            <a:p>
              <a:r>
                <a:rPr lang="en-US" sz="1100" dirty="0" smtClean="0"/>
                <a:t>Note that patients starting RRT in 2017 are only included in this chapter if they remained on RRT for </a:t>
              </a:r>
              <a:r>
                <a:rPr lang="en-US" sz="1100" dirty="0" smtClean="0">
                  <a:latin typeface="Mathematical Pi LT Std 1"/>
                  <a:cs typeface="Mathematical Pi LT Std 1"/>
                </a:rPr>
                <a:t>&gt;</a:t>
              </a:r>
              <a:r>
                <a:rPr lang="en-US" sz="1100" dirty="0" smtClean="0"/>
                <a:t>90 days</a:t>
              </a:r>
            </a:p>
            <a:p>
              <a:r>
                <a:rPr lang="en-US" sz="1100" dirty="0" smtClean="0"/>
                <a:t>CKD – chronic kidney disease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1860804"/>
              <a:ext cx="5842000" cy="41804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33619"/>
            <a:ext cx="5842000" cy="3590763"/>
            <a:chOff x="1651000" y="1828800"/>
            <a:chExt cx="5842000" cy="3590763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133600" y="1828800"/>
              <a:ext cx="525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7.10</a:t>
              </a:r>
              <a:r>
                <a:rPr lang="en-US" sz="1200" dirty="0" smtClean="0"/>
                <a:t> Median weight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dialysis on 31/12/2017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53056"/>
              <a:ext cx="5842000" cy="30665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52756"/>
            <a:ext cx="5842000" cy="3552488"/>
            <a:chOff x="1651000" y="1828800"/>
            <a:chExt cx="5842000" cy="3552488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362200" y="1828800"/>
              <a:ext cx="48767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7.11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body mass index (BMI)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53056"/>
              <a:ext cx="5842000" cy="30282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76400"/>
            <a:ext cx="5842000" cy="3529896"/>
            <a:chOff x="1651000" y="1853495"/>
            <a:chExt cx="5842000" cy="3529896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133600" y="1853495"/>
              <a:ext cx="525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7.12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body mass index (BMI)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dialysis on 31/12/2017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77440"/>
              <a:ext cx="5842000" cy="30059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2120852"/>
            <a:ext cx="4813300" cy="2616296"/>
            <a:chOff x="2349500" y="1981200"/>
            <a:chExt cx="4813300" cy="2616296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362200" y="1981200"/>
              <a:ext cx="48006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7.13</a:t>
              </a:r>
              <a:r>
                <a:rPr lang="en-US" sz="1200" b="1" dirty="0"/>
                <a:t>.</a:t>
              </a:r>
              <a:r>
                <a:rPr lang="en-US" sz="1200" dirty="0" smtClean="0"/>
                <a:t> Body mass index </a:t>
              </a:r>
              <a:r>
                <a:rPr lang="en-US" sz="1200" dirty="0" err="1" smtClean="0"/>
                <a:t>categorisation</a:t>
              </a:r>
              <a:r>
                <a:rPr lang="en-US" sz="1200" dirty="0" smtClean="0"/>
                <a:t> of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RRT on 31/12/2017 by RRT modality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81656"/>
              <a:ext cx="4445000" cy="20158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72113"/>
            <a:ext cx="6045200" cy="3513774"/>
            <a:chOff x="1651000" y="1828800"/>
            <a:chExt cx="6045200" cy="351377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1905000" y="1828800"/>
              <a:ext cx="5791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7.14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systolic blood pressure (SBP)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74392"/>
              <a:ext cx="5842000" cy="29681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07981"/>
            <a:ext cx="5842000" cy="3442039"/>
            <a:chOff x="1651000" y="1900535"/>
            <a:chExt cx="5842000" cy="3442039"/>
          </a:xfrm>
        </p:grpSpPr>
        <p:sp>
          <p:nvSpPr>
            <p:cNvPr id="28678" name="Rectangle 3"/>
            <p:cNvSpPr>
              <a:spLocks noChangeArrowheads="1"/>
            </p:cNvSpPr>
            <p:nvPr/>
          </p:nvSpPr>
          <p:spPr bwMode="auto">
            <a:xfrm>
              <a:off x="2133600" y="1900535"/>
              <a:ext cx="5334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7.15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systolic blood pressure (SBP)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dialysis on 31/12/2017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74392"/>
              <a:ext cx="5842000" cy="29681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7000" y="1119684"/>
            <a:ext cx="8890000" cy="4618633"/>
            <a:chOff x="127000" y="1295400"/>
            <a:chExt cx="8890000" cy="4618633"/>
          </a:xfrm>
        </p:grpSpPr>
        <p:sp>
          <p:nvSpPr>
            <p:cNvPr id="29702" name="Rectangle 3"/>
            <p:cNvSpPr>
              <a:spLocks noChangeArrowheads="1"/>
            </p:cNvSpPr>
            <p:nvPr/>
          </p:nvSpPr>
          <p:spPr bwMode="auto">
            <a:xfrm>
              <a:off x="1371601" y="1295400"/>
              <a:ext cx="6781799" cy="81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7.16</a:t>
              </a:r>
              <a:r>
                <a:rPr lang="en-US" sz="1200" b="1" dirty="0"/>
                <a:t>.</a:t>
              </a:r>
              <a:r>
                <a:rPr lang="en-US" sz="1200" dirty="0" smtClean="0"/>
                <a:t> Proportion of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(&lt;16 years old) prevalent to dialysis on 31/12/2017 with </a:t>
              </a:r>
              <a:r>
                <a:rPr lang="en-US" sz="1200" dirty="0" err="1" smtClean="0"/>
                <a:t>haemoglobin</a:t>
              </a:r>
              <a:r>
                <a:rPr lang="en-US" sz="1200" dirty="0" smtClean="0"/>
                <a:t> below, within and above target by centre; for those above target the proportion on </a:t>
              </a:r>
              <a:r>
                <a:rPr lang="en-US" sz="1200" dirty="0" err="1" smtClean="0"/>
                <a:t>erythropoiesis</a:t>
              </a:r>
              <a:r>
                <a:rPr lang="en-US" sz="1200" dirty="0" smtClean="0"/>
                <a:t> stimulating agent (ESA) therapy is shown</a:t>
              </a:r>
            </a:p>
            <a:p>
              <a:r>
                <a:rPr lang="en-US" sz="1100" dirty="0" err="1" smtClean="0"/>
                <a:t>Hb</a:t>
              </a:r>
              <a:r>
                <a:rPr lang="en-US" sz="1100" dirty="0" smtClean="0"/>
                <a:t> – </a:t>
              </a:r>
              <a:r>
                <a:rPr lang="en-US" sz="1100" dirty="0" err="1" smtClean="0"/>
                <a:t>haemoglobin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194560"/>
              <a:ext cx="8890000" cy="37194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361986"/>
            <a:ext cx="6032500" cy="4134029"/>
            <a:chOff x="1651000" y="1600200"/>
            <a:chExt cx="6032500" cy="4134029"/>
          </a:xfrm>
        </p:grpSpPr>
        <p:sp>
          <p:nvSpPr>
            <p:cNvPr id="30726" name="Rectangle 3"/>
            <p:cNvSpPr>
              <a:spLocks noChangeArrowheads="1"/>
            </p:cNvSpPr>
            <p:nvPr/>
          </p:nvSpPr>
          <p:spPr bwMode="auto">
            <a:xfrm>
              <a:off x="1828800" y="1600200"/>
              <a:ext cx="58547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7.17</a:t>
              </a:r>
              <a:r>
                <a:rPr lang="en-US" sz="1200" b="1" dirty="0"/>
                <a:t>.</a:t>
              </a:r>
              <a:r>
                <a:rPr lang="en-US" sz="1200" dirty="0" smtClean="0"/>
                <a:t> Unadjusted Kaplan-Meier survival (from day 90) of incident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RRT patients (&lt;16 years old) between 2003 and 2016 by age group at start of RRT</a:t>
              </a:r>
              <a:endParaRPr lang="en-US" sz="1200" dirty="0"/>
            </a:p>
          </p:txBody>
        </p:sp>
        <p:pic>
          <p:nvPicPr>
            <p:cNvPr id="5" name="Picture 4" descr="Slide07-1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38172"/>
              <a:ext cx="5842000" cy="359605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404795"/>
            <a:ext cx="5842000" cy="4048411"/>
            <a:chOff x="1651000" y="1676400"/>
            <a:chExt cx="5842000" cy="4048411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286000" y="1676400"/>
              <a:ext cx="49269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7.2</a:t>
              </a:r>
              <a:r>
                <a:rPr lang="en-US" sz="1200" b="1" dirty="0"/>
                <a:t>.</a:t>
              </a:r>
              <a:r>
                <a:rPr lang="en-US" sz="1200" dirty="0" smtClean="0"/>
                <a:t> Start RRT modality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(&lt;16 years old) incident to RRT by 5 year time period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82368"/>
              <a:ext cx="5842000" cy="35424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873575"/>
            <a:ext cx="4445000" cy="3110850"/>
            <a:chOff x="2349500" y="1976735"/>
            <a:chExt cx="4445000" cy="3110850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667000" y="1976735"/>
              <a:ext cx="3810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7.3</a:t>
              </a:r>
              <a:r>
                <a:rPr lang="en-US" sz="1200" b="1" dirty="0"/>
                <a:t>.</a:t>
              </a:r>
              <a:r>
                <a:rPr lang="en-US" sz="1200" dirty="0" smtClean="0"/>
                <a:t> RRT modality used by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(&lt;16 years old) prevalent to RRT on 31/12/2017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45080"/>
              <a:ext cx="4445000" cy="254250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24100" y="1778373"/>
            <a:ext cx="4495800" cy="3301254"/>
            <a:chOff x="2324100" y="1900535"/>
            <a:chExt cx="4495800" cy="3301254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324100" y="1900535"/>
              <a:ext cx="4495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7.4.</a:t>
              </a:r>
              <a:r>
                <a:rPr lang="en-US" sz="1200" dirty="0" smtClean="0"/>
                <a:t> RRT modality used at the start of RRT by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(&lt;16 years old) prevalent to RRT on 31/12/2017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85644"/>
              <a:ext cx="4445000" cy="27161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349500" y="1912979"/>
            <a:ext cx="4445000" cy="3032043"/>
            <a:chOff x="2349500" y="1715869"/>
            <a:chExt cx="4445000" cy="3032043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895600" y="1715869"/>
              <a:ext cx="38862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7.5. </a:t>
              </a:r>
              <a:r>
                <a:rPr lang="en-US" sz="1200" dirty="0" smtClean="0"/>
                <a:t>Comparison of primary renal diseases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(&lt;16 years old) incident and prevalent to RRT in 2017 with no missing data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65832"/>
              <a:ext cx="4445000" cy="22820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86705"/>
            <a:ext cx="5842000" cy="3484590"/>
            <a:chOff x="1651000" y="1900535"/>
            <a:chExt cx="5842000" cy="3484590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133600" y="1900535"/>
              <a:ext cx="525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7.6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height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by centre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48484"/>
              <a:ext cx="5842000" cy="30366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59397"/>
            <a:ext cx="5842000" cy="3539206"/>
            <a:chOff x="1651000" y="1828800"/>
            <a:chExt cx="5842000" cy="3539206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209800" y="1828800"/>
              <a:ext cx="518463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height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dialysis on 31/12/2017 by centre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53056"/>
              <a:ext cx="5842000" cy="30149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738399"/>
            <a:ext cx="6121400" cy="3381203"/>
            <a:chOff x="1651000" y="1900535"/>
            <a:chExt cx="6121400" cy="3381203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1676400" y="1900535"/>
              <a:ext cx="60960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7.8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height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at start of RRT for incident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RRT patients (&lt;18 years old) between 2003 and 2017 by age group at start of RRT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407920"/>
              <a:ext cx="5842000" cy="28738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19332" y="6237288"/>
            <a:ext cx="390533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UK Renal Registry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21st Annual Report</a:t>
            </a:r>
          </a:p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ea typeface="Arial" pitchFamily="-106" charset="0"/>
                <a:cs typeface="Arial" pitchFamily="-106" charset="0"/>
              </a:rPr>
              <a:t>Data to 31/12/2017</a:t>
            </a:r>
            <a:endParaRPr lang="en-US" sz="1400" b="1" dirty="0">
              <a:solidFill>
                <a:schemeClr val="bg1">
                  <a:lumMod val="50000"/>
                </a:schemeClr>
              </a:solidFill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51000" y="1646376"/>
            <a:ext cx="5842000" cy="3565249"/>
            <a:chOff x="1651000" y="1824335"/>
            <a:chExt cx="5842000" cy="3565249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133600" y="1824335"/>
              <a:ext cx="52578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7.9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weight </a:t>
              </a:r>
              <a:r>
                <a:rPr lang="en-US" sz="1200" dirty="0" err="1" smtClean="0"/>
                <a:t>z</a:t>
              </a:r>
              <a:r>
                <a:rPr lang="en-US" sz="1200" dirty="0" smtClean="0"/>
                <a:t>-scores for </a:t>
              </a:r>
              <a:r>
                <a:rPr lang="en-US" sz="1200" dirty="0" err="1" smtClean="0"/>
                <a:t>paediatric</a:t>
              </a:r>
              <a:r>
                <a:rPr lang="en-US" sz="1200" dirty="0" smtClean="0"/>
                <a:t> patients (&lt;18 years old) prevalent to </a:t>
              </a:r>
              <a:r>
                <a:rPr lang="en-US" sz="1200" dirty="0" err="1" smtClean="0"/>
                <a:t>Tx</a:t>
              </a:r>
              <a:r>
                <a:rPr lang="en-US" sz="1200" dirty="0" smtClean="0"/>
                <a:t> on 31/12/2017 by centre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5" name="Picture 4" descr="Slide07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48484"/>
              <a:ext cx="5842000" cy="3041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766</Words>
  <Application>Microsoft Macintosh PowerPoint</Application>
  <PresentationFormat>On-screen Show (4:3)</PresentationFormat>
  <Paragraphs>54</Paragraphs>
  <Slides>17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Company>Renal Registry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Mark Ralph</cp:lastModifiedBy>
  <cp:revision>193</cp:revision>
  <dcterms:created xsi:type="dcterms:W3CDTF">2019-05-24T07:44:33Z</dcterms:created>
  <dcterms:modified xsi:type="dcterms:W3CDTF">2019-05-24T07:46:12Z</dcterms:modified>
</cp:coreProperties>
</file>